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3"/>
    <p:sldMasterId id="2147483674" r:id="rId4"/>
  </p:sldMasterIdLst>
  <p:notesMasterIdLst>
    <p:notesMasterId r:id="rId23"/>
  </p:notesMasterIdLst>
  <p:sldIdLst>
    <p:sldId id="1114" r:id="rId5"/>
    <p:sldId id="1000" r:id="rId6"/>
    <p:sldId id="821" r:id="rId7"/>
    <p:sldId id="1311" r:id="rId8"/>
    <p:sldId id="1312" r:id="rId9"/>
    <p:sldId id="1254" r:id="rId10"/>
    <p:sldId id="1255" r:id="rId11"/>
    <p:sldId id="1256" r:id="rId12"/>
    <p:sldId id="1257" r:id="rId13"/>
    <p:sldId id="1362" r:id="rId14"/>
    <p:sldId id="1363" r:id="rId15"/>
    <p:sldId id="1484" r:id="rId16"/>
    <p:sldId id="1368" r:id="rId17"/>
    <p:sldId id="1366" r:id="rId18"/>
    <p:sldId id="1365" r:id="rId19"/>
    <p:sldId id="1367" r:id="rId20"/>
    <p:sldId id="1313" r:id="rId21"/>
    <p:sldId id="1356" r:id="rId22"/>
    <p:sldId id="1354" r:id="rId24"/>
    <p:sldId id="1353" r:id="rId25"/>
    <p:sldId id="1359" r:id="rId26"/>
    <p:sldId id="1357" r:id="rId27"/>
    <p:sldId id="1360" r:id="rId28"/>
    <p:sldId id="1358" r:id="rId29"/>
    <p:sldId id="1265" r:id="rId30"/>
    <p:sldId id="1273" r:id="rId31"/>
    <p:sldId id="1275" r:id="rId32"/>
    <p:sldId id="1277" r:id="rId33"/>
    <p:sldId id="905" r:id="rId34"/>
    <p:sldId id="1175" r:id="rId35"/>
    <p:sldId id="908" r:id="rId36"/>
    <p:sldId id="909" r:id="rId37"/>
    <p:sldId id="996" r:id="rId38"/>
    <p:sldId id="1174" r:id="rId39"/>
    <p:sldId id="1266" r:id="rId40"/>
    <p:sldId id="1461" r:id="rId41"/>
    <p:sldId id="1462" r:id="rId42"/>
    <p:sldId id="1314" r:id="rId43"/>
    <p:sldId id="977" r:id="rId44"/>
    <p:sldId id="981" r:id="rId45"/>
    <p:sldId id="982" r:id="rId46"/>
    <p:sldId id="1315" r:id="rId47"/>
    <p:sldId id="988" r:id="rId48"/>
    <p:sldId id="990" r:id="rId49"/>
    <p:sldId id="989" r:id="rId50"/>
    <p:sldId id="991" r:id="rId51"/>
    <p:sldId id="992" r:id="rId52"/>
    <p:sldId id="987" r:id="rId53"/>
    <p:sldId id="993" r:id="rId54"/>
    <p:sldId id="1178" r:id="rId55"/>
    <p:sldId id="1179" r:id="rId56"/>
    <p:sldId id="1316" r:id="rId57"/>
    <p:sldId id="1279" r:id="rId58"/>
    <p:sldId id="1280" r:id="rId59"/>
    <p:sldId id="1281" r:id="rId60"/>
    <p:sldId id="1282" r:id="rId61"/>
    <p:sldId id="1283" r:id="rId62"/>
    <p:sldId id="762" r:id="rId63"/>
  </p:sldIdLst>
  <p:sldSz cx="9144000" cy="5143500" type="screen16x9"/>
  <p:notesSz cx="6805295" cy="993902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C3D31AF-8C72-C042-84E1-3949DDD11CEC}">
          <p14:sldIdLst>
            <p14:sldId id="815"/>
            <p14:sldId id="817"/>
            <p14:sldId id="821"/>
            <p14:sldId id="819"/>
            <p14:sldId id="820"/>
            <p14:sldId id="807"/>
            <p14:sldId id="732"/>
            <p14:sldId id="822"/>
            <p14:sldId id="740"/>
            <p14:sldId id="752"/>
            <p14:sldId id="823"/>
            <p14:sldId id="791"/>
            <p14:sldId id="789"/>
            <p14:sldId id="790"/>
            <p14:sldId id="799"/>
            <p14:sldId id="741"/>
            <p14:sldId id="742"/>
            <p14:sldId id="760"/>
            <p14:sldId id="784"/>
            <p14:sldId id="785"/>
            <p14:sldId id="805"/>
            <p14:sldId id="824"/>
            <p14:sldId id="825"/>
            <p14:sldId id="648"/>
            <p14:sldId id="652"/>
            <p14:sldId id="656"/>
            <p14:sldId id="662"/>
            <p14:sldId id="753"/>
            <p14:sldId id="798"/>
            <p14:sldId id="803"/>
            <p14:sldId id="809"/>
            <p14:sldId id="812"/>
            <p14:sldId id="810"/>
            <p14:sldId id="826"/>
            <p14:sldId id="814"/>
            <p14:sldId id="827"/>
            <p14:sldId id="828"/>
            <p14:sldId id="829"/>
            <p14:sldId id="666"/>
            <p14:sldId id="668"/>
            <p14:sldId id="671"/>
            <p14:sldId id="830"/>
            <p14:sldId id="758"/>
            <p14:sldId id="7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44"/>
    <a:srgbClr val="EA5514"/>
    <a:srgbClr val="9F9F9F"/>
    <a:srgbClr val="E2BB20"/>
    <a:srgbClr val="036EB8"/>
    <a:srgbClr val="0E6EB8"/>
    <a:srgbClr val="009944"/>
    <a:srgbClr val="EA5413"/>
    <a:srgbClr val="ACBE2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732" y="-84"/>
      </p:cViewPr>
      <p:guideLst>
        <p:guide orient="horz" pos="2076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789E7-F9B3-40C9-A560-0F898F8C592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81B4A8E0-DB41-44FE-A2BE-217C85918D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图片 7" descr="PPT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2"/>
            <a:ext cx="9144000" cy="51434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1" y="205980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0" descr="凌派Logo－2"/>
          <p:cNvPicPr>
            <a:picLocks noChangeAspect="1" noChangeArrowheads="1"/>
          </p:cNvPicPr>
          <p:nvPr userDrawn="1"/>
        </p:nvPicPr>
        <p:blipFill>
          <a:blip r:embed="rId2" cstate="print"/>
          <a:srcRect b="33330"/>
          <a:stretch>
            <a:fillRect/>
          </a:stretch>
        </p:blipFill>
        <p:spPr bwMode="auto">
          <a:xfrm>
            <a:off x="7955271" y="4714890"/>
            <a:ext cx="974447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ghac_logo.jpg"/>
          <p:cNvPicPr>
            <a:picLocks noChangeAspect="1"/>
          </p:cNvPicPr>
          <p:nvPr userDrawn="1"/>
        </p:nvPicPr>
        <p:blipFill>
          <a:blip r:embed="rId3">
            <a:lum contrast="20000"/>
          </a:blip>
          <a:stretch>
            <a:fillRect/>
          </a:stretch>
        </p:blipFill>
        <p:spPr>
          <a:xfrm>
            <a:off x="147619" y="4604470"/>
            <a:ext cx="1495424" cy="5390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65"/>
            <a:ext cx="7772400" cy="11017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52" y="2914650"/>
            <a:ext cx="6400801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4FA67-984A-7944-A681-1D40B97CA1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5F072-720F-EE4B-A539-F9CD73FB608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EEE45-BFDE-AB47-90C6-4280BE7918A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959C0-798C-AE44-80FB-FD18B3DAC6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2" y="3305227"/>
            <a:ext cx="7772400" cy="1022349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2" y="2179690"/>
            <a:ext cx="7772400" cy="1125537"/>
          </a:xfrm>
        </p:spPr>
        <p:txBody>
          <a:bodyPr anchor="b"/>
          <a:lstStyle>
            <a:lvl1pPr marL="0" indent="0">
              <a:buNone/>
              <a:defRPr sz="2100"/>
            </a:lvl1pPr>
            <a:lvl2pPr marL="457200" indent="0">
              <a:buNone/>
              <a:defRPr sz="17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FF5CD-B0EA-E945-8203-65969EB5B6F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BF295-AB45-A74D-83C3-8992E5E4B80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599" cy="339407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2" y="1200152"/>
            <a:ext cx="4038599" cy="3394075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8ACDA-F38D-B546-B129-20DAFF39614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37AB0-AEC2-B345-BEC8-64D6728AF51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4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4" y="1631952"/>
            <a:ext cx="4040188" cy="296227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78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100" b="1"/>
            </a:lvl2pPr>
            <a:lvl3pPr marL="914400" indent="0">
              <a:buNone/>
              <a:defRPr sz="17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78" y="1631952"/>
            <a:ext cx="4041775" cy="296227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FE536-A605-FE48-B4FE-48FE3D256AB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2295D-B1E8-E94A-87D5-8AD4131D3B5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92AB77-73BD-584B-AFA0-3724AB22354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1CD43-9A2B-684D-AC31-642B5A9C12C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6AFC-5059-DB40-885E-E856CA607A13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F0754A-A85E-C842-B207-99A68CE6B7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90"/>
            <a:ext cx="3008313" cy="871538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40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23EF2-07D6-BE43-84DE-59640B0B3B4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F9AC1-947C-764A-AB13-4A45574709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1"/>
            <a:ext cx="5486400" cy="425450"/>
          </a:xfrm>
        </p:spPr>
        <p:txBody>
          <a:bodyPr anchor="b"/>
          <a:lstStyle>
            <a:lvl1pPr algn="l">
              <a:defRPr sz="21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60376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900"/>
            </a:lvl2pPr>
            <a:lvl3pPr marL="914400" indent="0">
              <a:buNone/>
              <a:defRPr sz="2400"/>
            </a:lvl3pPr>
            <a:lvl4pPr marL="1371600" indent="0">
              <a:buNone/>
              <a:defRPr sz="2100"/>
            </a:lvl4pPr>
            <a:lvl5pPr marL="1828800" indent="0">
              <a:buNone/>
              <a:defRPr sz="2100"/>
            </a:lvl5pPr>
            <a:lvl6pPr marL="2286000" indent="0">
              <a:buNone/>
              <a:defRPr sz="2100"/>
            </a:lvl6pPr>
            <a:lvl7pPr marL="2743200" indent="0">
              <a:buNone/>
              <a:defRPr sz="2100"/>
            </a:lvl7pPr>
            <a:lvl8pPr marL="3200400" indent="0">
              <a:buNone/>
              <a:defRPr sz="2100"/>
            </a:lvl8pPr>
            <a:lvl9pPr marL="3657600" indent="0">
              <a:buNone/>
              <a:defRPr sz="21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900"/>
            <a:ext cx="5486400" cy="6032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3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19823-0AD9-0941-A238-BF114511E4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ED4DF-BAAC-3B48-9639-EB95394B7B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8231-5F7A-6F47-8139-7A4AFA996D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7E3FA-C4D3-014D-9A0F-2BD309EDCD6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399" y="206376"/>
            <a:ext cx="2057401" cy="43878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52" y="206376"/>
            <a:ext cx="6019799" cy="43878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6498C-E9ED-7645-A660-18258B78DF4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4D16D-311B-304D-891A-F0AA7FD5B0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7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7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2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4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image" Target="../media/image5.jpeg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 descr="ddd(2)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" y="0"/>
            <a:ext cx="9129103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BCADA-D841-EB4A-B05D-62C8F684B2A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12B9D-5181-0E4E-82F9-950AA36F9F0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CCCFF"/>
          </a:solidFill>
          <a:ln>
            <a:noFill/>
          </a:ln>
        </p:spPr>
        <p:txBody>
          <a:bodyPr lIns="72562" tIns="36281" rIns="72562" bIns="36281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 sz="4200" smtClean="0">
              <a:solidFill>
                <a:srgbClr val="FFFFFF"/>
              </a:solidFill>
              <a:latin typeface="Calibri" charset="0"/>
              <a:ea typeface="宋体" charset="0"/>
              <a:cs typeface="宋体" charset="0"/>
              <a:sym typeface="Gill Sans" charset="0"/>
            </a:endParaRPr>
          </a:p>
        </p:txBody>
      </p:sp>
      <p:sp>
        <p:nvSpPr>
          <p:cNvPr id="31747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72567" tIns="36283" rIns="72567" bIns="36283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174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vert="horz" wrap="square" lIns="72567" tIns="36283" rIns="72567" bIns="36283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22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477000" y="4813300"/>
            <a:ext cx="213360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72567" tIns="36283" rIns="72567" bIns="36283" numCol="1" anchor="ctr" anchorCtr="0" compatLnSpc="1"/>
          <a:lstStyle>
            <a:lvl1pPr algn="l">
              <a:defRPr sz="10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384F4CF9-A5A5-4D4E-96A4-EBE6D5494DF9}" type="datetimeFigureOut">
              <a:rPr lang="zh-CN" altLang="en-US">
                <a:sym typeface="Gill Sans" charset="0"/>
              </a:rPr>
            </a:fld>
            <a:endParaRPr lang="zh-CN" altLang="en-US">
              <a:sym typeface="Gill Sans" charset="0"/>
            </a:endParaRPr>
          </a:p>
        </p:txBody>
      </p:sp>
      <p:sp>
        <p:nvSpPr>
          <p:cNvPr id="922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14400" y="4813300"/>
            <a:ext cx="556260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72567" tIns="36283" rIns="72567" bIns="36283" numCol="1" anchor="ctr" anchorCtr="0" compatLnSpc="1"/>
          <a:lstStyle>
            <a:lvl1pPr>
              <a:defRPr sz="10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ym typeface="Gill Sans" charset="0"/>
            </a:endParaRPr>
          </a:p>
        </p:txBody>
      </p:sp>
      <p:sp>
        <p:nvSpPr>
          <p:cNvPr id="922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4813300"/>
            <a:ext cx="457200" cy="273050"/>
          </a:xfrm>
          <a:prstGeom prst="rect">
            <a:avLst/>
          </a:prstGeom>
          <a:noFill/>
          <a:ln>
            <a:noFill/>
          </a:ln>
        </p:spPr>
        <p:txBody>
          <a:bodyPr vert="horz" wrap="square" lIns="72567" tIns="36283" rIns="72567" bIns="36283" numCol="1" anchor="ctr" anchorCtr="0" compatLnSpc="1"/>
          <a:lstStyle>
            <a:lvl1pPr algn="r">
              <a:defRPr sz="1000">
                <a:solidFill>
                  <a:srgbClr val="898989"/>
                </a:solidFill>
                <a:latin typeface="Calibri" charset="0"/>
                <a:ea typeface="宋体" charset="0"/>
                <a:cs typeface="宋体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E98E23C7-2800-7948-BBE2-ABC2A6D9691D}" type="slidenum">
              <a:rPr lang="zh-CN" altLang="en-US">
                <a:sym typeface="Gill Sans" charset="0"/>
              </a:rPr>
            </a:fld>
            <a:endParaRPr lang="zh-CN" altLang="en-US"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txStyles>
    <p:titleStyle>
      <a:lvl1pPr algn="ctr" defTabSz="723900" rtl="0" eaLnBrk="0" fontAlgn="base" hangingPunct="0">
        <a:spcBef>
          <a:spcPct val="0"/>
        </a:spcBef>
        <a:spcAft>
          <a:spcPct val="0"/>
        </a:spcAft>
        <a:defRPr kumimoji="1" sz="3500">
          <a:solidFill>
            <a:schemeClr val="tx1"/>
          </a:solidFill>
          <a:latin typeface="+mj-lt"/>
          <a:ea typeface="+mj-ea"/>
          <a:cs typeface="宋体" charset="0"/>
        </a:defRPr>
      </a:lvl1pPr>
      <a:lvl2pPr algn="ctr" defTabSz="723900" rtl="0" eaLnBrk="0" fontAlgn="base" hangingPunct="0">
        <a:spcBef>
          <a:spcPct val="0"/>
        </a:spcBef>
        <a:spcAft>
          <a:spcPct val="0"/>
        </a:spcAft>
        <a:defRPr kumimoji="1" sz="35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2pPr>
      <a:lvl3pPr algn="ctr" defTabSz="723900" rtl="0" eaLnBrk="0" fontAlgn="base" hangingPunct="0">
        <a:spcBef>
          <a:spcPct val="0"/>
        </a:spcBef>
        <a:spcAft>
          <a:spcPct val="0"/>
        </a:spcAft>
        <a:defRPr kumimoji="1" sz="35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3pPr>
      <a:lvl4pPr algn="ctr" defTabSz="723900" rtl="0" eaLnBrk="0" fontAlgn="base" hangingPunct="0">
        <a:spcBef>
          <a:spcPct val="0"/>
        </a:spcBef>
        <a:spcAft>
          <a:spcPct val="0"/>
        </a:spcAft>
        <a:defRPr kumimoji="1" sz="35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4pPr>
      <a:lvl5pPr algn="ctr" defTabSz="723900" rtl="0" eaLnBrk="0" fontAlgn="base" hangingPunct="0">
        <a:spcBef>
          <a:spcPct val="0"/>
        </a:spcBef>
        <a:spcAft>
          <a:spcPct val="0"/>
        </a:spcAft>
        <a:defRPr kumimoji="1" sz="3500">
          <a:solidFill>
            <a:schemeClr val="tx1"/>
          </a:solidFill>
          <a:latin typeface="Calibri" pitchFamily="34" charset="0"/>
          <a:ea typeface="宋体" pitchFamily="2" charset="-122"/>
          <a:cs typeface="宋体" charset="0"/>
        </a:defRPr>
      </a:lvl5pPr>
      <a:lvl6pPr marL="457200" algn="ctr" defTabSz="725170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725170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725170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725170" rtl="0" eaLnBrk="0" fontAlgn="base" hangingPunct="0">
        <a:spcBef>
          <a:spcPct val="0"/>
        </a:spcBef>
        <a:spcAft>
          <a:spcPct val="0"/>
        </a:spcAft>
        <a:defRPr sz="35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71780" indent="-271780" algn="l" defTabSz="723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500">
          <a:solidFill>
            <a:schemeClr val="tx1"/>
          </a:solidFill>
          <a:latin typeface="+mn-lt"/>
          <a:ea typeface="+mn-ea"/>
          <a:cs typeface="宋体" charset="0"/>
        </a:defRPr>
      </a:lvl1pPr>
      <a:lvl2pPr marL="589280" indent="-225425" algn="l" defTabSz="723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200">
          <a:solidFill>
            <a:schemeClr val="tx1"/>
          </a:solidFill>
          <a:latin typeface="+mn-lt"/>
          <a:ea typeface="+mn-ea"/>
          <a:cs typeface="宋体" charset="0"/>
        </a:defRPr>
      </a:lvl2pPr>
      <a:lvl3pPr marL="906780" indent="-179705" algn="l" defTabSz="7239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1900">
          <a:solidFill>
            <a:schemeClr val="tx1"/>
          </a:solidFill>
          <a:latin typeface="+mn-lt"/>
          <a:ea typeface="+mn-ea"/>
          <a:cs typeface="宋体" charset="0"/>
        </a:defRPr>
      </a:lvl3pPr>
      <a:lvl4pPr marL="1266825" indent="-179705" algn="l" defTabSz="7239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1600">
          <a:solidFill>
            <a:schemeClr val="tx1"/>
          </a:solidFill>
          <a:latin typeface="+mn-lt"/>
          <a:ea typeface="+mn-ea"/>
          <a:cs typeface="宋体" charset="0"/>
        </a:defRPr>
      </a:lvl4pPr>
      <a:lvl5pPr marL="1630680" indent="-179705" algn="l" defTabSz="7239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1600">
          <a:solidFill>
            <a:schemeClr val="tx1"/>
          </a:solidFill>
          <a:latin typeface="+mn-lt"/>
          <a:ea typeface="+mn-ea"/>
          <a:cs typeface="宋体" charset="0"/>
        </a:defRPr>
      </a:lvl5pPr>
      <a:lvl6pPr marL="2089150" indent="-180975" algn="l" defTabSz="72517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546350" indent="-180975" algn="l" defTabSz="72517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003550" indent="-180975" algn="l" defTabSz="72517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460750" indent="-180975" algn="l" defTabSz="72517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emf"/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emf"/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1.png"/><Relationship Id="rId7" Type="http://schemas.openxmlformats.org/officeDocument/2006/relationships/image" Target="../media/image80.jpeg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jpeg"/><Relationship Id="rId8" Type="http://schemas.openxmlformats.org/officeDocument/2006/relationships/image" Target="../media/image93.jpeg"/><Relationship Id="rId7" Type="http://schemas.openxmlformats.org/officeDocument/2006/relationships/image" Target="../media/image92.jpeg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microsoft.com/office/2007/relationships/hdphoto" Target="../media/hdphoto1.wdp"/><Relationship Id="rId2" Type="http://schemas.openxmlformats.org/officeDocument/2006/relationships/image" Target="../media/image8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9" Type="http://schemas.microsoft.com/office/2007/relationships/hdphoto" Target="../media/hdphoto2.wdp"/><Relationship Id="rId8" Type="http://schemas.openxmlformats.org/officeDocument/2006/relationships/image" Target="../media/image102.png"/><Relationship Id="rId7" Type="http://schemas.openxmlformats.org/officeDocument/2006/relationships/image" Target="../media/image101.jpeg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31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3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8.jpeg"/><Relationship Id="rId8" Type="http://schemas.openxmlformats.org/officeDocument/2006/relationships/image" Target="../media/image117.jpeg"/><Relationship Id="rId7" Type="http://schemas.openxmlformats.org/officeDocument/2006/relationships/image" Target="../media/image116.jpeg"/><Relationship Id="rId6" Type="http://schemas.openxmlformats.org/officeDocument/2006/relationships/image" Target="../media/image115.jpeg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Relationship Id="rId3" Type="http://schemas.microsoft.com/office/2007/relationships/hdphoto" Target="../media/hdphoto4.wdp"/><Relationship Id="rId2" Type="http://schemas.openxmlformats.org/officeDocument/2006/relationships/image" Target="../media/image11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jpeg"/><Relationship Id="rId8" Type="http://schemas.openxmlformats.org/officeDocument/2006/relationships/image" Target="../media/image125.jpeg"/><Relationship Id="rId7" Type="http://schemas.openxmlformats.org/officeDocument/2006/relationships/image" Target="../media/image124.jpeg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Relationship Id="rId3" Type="http://schemas.microsoft.com/office/2007/relationships/hdphoto" Target="../media/hdphoto5.wdp"/><Relationship Id="rId2" Type="http://schemas.openxmlformats.org/officeDocument/2006/relationships/image" Target="../media/image120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9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4.jpeg"/><Relationship Id="rId7" Type="http://schemas.openxmlformats.org/officeDocument/2006/relationships/image" Target="../media/image133.png"/><Relationship Id="rId6" Type="http://schemas.openxmlformats.org/officeDocument/2006/relationships/image" Target="../media/image132.jpe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image" Target="../media/image127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jpeg"/><Relationship Id="rId7" Type="http://schemas.openxmlformats.org/officeDocument/2006/relationships/image" Target="../media/image141.jpeg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35.jpeg"/></Relationships>
</file>

<file path=ppt/slides/_rels/slide36.xml.rels><?xml version="1.0" encoding="UTF-8" standalone="yes"?>
<Relationships xmlns="http://schemas.openxmlformats.org/package/2006/relationships"><Relationship Id="rId9" Type="http://schemas.microsoft.com/office/2007/relationships/hdphoto" Target="../media/hdphoto6.wdp"/><Relationship Id="rId8" Type="http://schemas.openxmlformats.org/officeDocument/2006/relationships/image" Target="../media/image150.png"/><Relationship Id="rId7" Type="http://schemas.openxmlformats.org/officeDocument/2006/relationships/image" Target="../media/image149.jpeg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3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9.jpeg"/><Relationship Id="rId8" Type="http://schemas.openxmlformats.org/officeDocument/2006/relationships/image" Target="../media/image158.jpeg"/><Relationship Id="rId7" Type="http://schemas.openxmlformats.org/officeDocument/2006/relationships/image" Target="../media/image157.jpeg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Relationship Id="rId3" Type="http://schemas.openxmlformats.org/officeDocument/2006/relationships/image" Target="../media/image153.jpeg"/><Relationship Id="rId2" Type="http://schemas.openxmlformats.org/officeDocument/2006/relationships/image" Target="../media/image152.jpe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5.png"/><Relationship Id="rId4" Type="http://schemas.openxmlformats.org/officeDocument/2006/relationships/image" Target="../media/image164.jpeg"/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image" Target="../media/image16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70.png"/><Relationship Id="rId4" Type="http://schemas.openxmlformats.org/officeDocument/2006/relationships/image" Target="../media/image169.jpeg"/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image" Target="../media/image166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hdphoto9.wdp"/><Relationship Id="rId6" Type="http://schemas.openxmlformats.org/officeDocument/2006/relationships/image" Target="../media/image176.png"/><Relationship Id="rId5" Type="http://schemas.openxmlformats.org/officeDocument/2006/relationships/image" Target="../media/image175.jpeg"/><Relationship Id="rId4" Type="http://schemas.openxmlformats.org/officeDocument/2006/relationships/image" Target="../media/image174.jpeg"/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image" Target="../media/image17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7.jpeg"/></Relationships>
</file>

<file path=ppt/slides/_rels/slide43.xml.rels><?xml version="1.0" encoding="UTF-8" standalone="yes"?>
<Relationships xmlns="http://schemas.openxmlformats.org/package/2006/relationships"><Relationship Id="rId9" Type="http://schemas.microsoft.com/office/2007/relationships/hdphoto" Target="../media/hdphoto13.wdp"/><Relationship Id="rId8" Type="http://schemas.openxmlformats.org/officeDocument/2006/relationships/image" Target="../media/image182.jpeg"/><Relationship Id="rId7" Type="http://schemas.microsoft.com/office/2007/relationships/hdphoto" Target="../media/hdphoto12.wdp"/><Relationship Id="rId6" Type="http://schemas.openxmlformats.org/officeDocument/2006/relationships/image" Target="../media/image181.jpeg"/><Relationship Id="rId5" Type="http://schemas.microsoft.com/office/2007/relationships/hdphoto" Target="../media/hdphoto11.wdp"/><Relationship Id="rId4" Type="http://schemas.openxmlformats.org/officeDocument/2006/relationships/image" Target="../media/image180.jpeg"/><Relationship Id="rId3" Type="http://schemas.microsoft.com/office/2007/relationships/hdphoto" Target="../media/hdphoto10.wdp"/><Relationship Id="rId2" Type="http://schemas.openxmlformats.org/officeDocument/2006/relationships/image" Target="../media/image179.jpe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86.jpeg"/><Relationship Id="rId12" Type="http://schemas.openxmlformats.org/officeDocument/2006/relationships/image" Target="../media/image185.jpeg"/><Relationship Id="rId11" Type="http://schemas.openxmlformats.org/officeDocument/2006/relationships/image" Target="../media/image184.jpeg"/><Relationship Id="rId10" Type="http://schemas.openxmlformats.org/officeDocument/2006/relationships/image" Target="../media/image183.jpeg"/><Relationship Id="rId1" Type="http://schemas.openxmlformats.org/officeDocument/2006/relationships/image" Target="../media/image178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4.jpeg"/><Relationship Id="rId7" Type="http://schemas.openxmlformats.org/officeDocument/2006/relationships/image" Target="../media/image193.jpeg"/><Relationship Id="rId6" Type="http://schemas.openxmlformats.org/officeDocument/2006/relationships/image" Target="../media/image192.jpeg"/><Relationship Id="rId5" Type="http://schemas.openxmlformats.org/officeDocument/2006/relationships/image" Target="../media/image191.jpeg"/><Relationship Id="rId4" Type="http://schemas.openxmlformats.org/officeDocument/2006/relationships/image" Target="../media/image190.jpeg"/><Relationship Id="rId3" Type="http://schemas.openxmlformats.org/officeDocument/2006/relationships/image" Target="../media/image189.jpeg"/><Relationship Id="rId2" Type="http://schemas.openxmlformats.org/officeDocument/2006/relationships/image" Target="../media/image188.png"/><Relationship Id="rId1" Type="http://schemas.openxmlformats.org/officeDocument/2006/relationships/image" Target="../media/image187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8.jpeg"/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image" Target="../media/image195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jpeg"/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image" Target="../media/image199.jpeg"/></Relationships>
</file>

<file path=ppt/slides/_rels/slide47.xml.rels><?xml version="1.0" encoding="UTF-8" standalone="yes"?>
<Relationships xmlns="http://schemas.openxmlformats.org/package/2006/relationships"><Relationship Id="rId9" Type="http://schemas.microsoft.com/office/2007/relationships/hdphoto" Target="../media/hdphoto14.wdp"/><Relationship Id="rId8" Type="http://schemas.openxmlformats.org/officeDocument/2006/relationships/image" Target="../media/image210.png"/><Relationship Id="rId7" Type="http://schemas.openxmlformats.org/officeDocument/2006/relationships/image" Target="../media/image209.jpeg"/><Relationship Id="rId6" Type="http://schemas.openxmlformats.org/officeDocument/2006/relationships/image" Target="../media/image208.jpeg"/><Relationship Id="rId5" Type="http://schemas.openxmlformats.org/officeDocument/2006/relationships/image" Target="../media/image207.jpeg"/><Relationship Id="rId4" Type="http://schemas.openxmlformats.org/officeDocument/2006/relationships/image" Target="../media/image206.jpeg"/><Relationship Id="rId3" Type="http://schemas.openxmlformats.org/officeDocument/2006/relationships/image" Target="../media/image205.jpeg"/><Relationship Id="rId2" Type="http://schemas.openxmlformats.org/officeDocument/2006/relationships/hyperlink" Target="2010%E5%B9%B4%E4%B8%9C%E9%A3%8E%E6%82%A6%E8%BE%BE%E8%B5%B7%E4%BA%9ASOUL%E6%9D%AF%E8%B6%B3%E7%90%83%E8%B5%9B.mpg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4.jpe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8.png"/><Relationship Id="rId7" Type="http://schemas.openxmlformats.org/officeDocument/2006/relationships/image" Target="../media/image217.jpeg"/><Relationship Id="rId6" Type="http://schemas.openxmlformats.org/officeDocument/2006/relationships/image" Target="../media/image216.jpeg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image" Target="../media/image211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6.jpeg"/><Relationship Id="rId7" Type="http://schemas.openxmlformats.org/officeDocument/2006/relationships/image" Target="../media/image225.jpeg"/><Relationship Id="rId6" Type="http://schemas.openxmlformats.org/officeDocument/2006/relationships/image" Target="../media/image224.jpeg"/><Relationship Id="rId5" Type="http://schemas.openxmlformats.org/officeDocument/2006/relationships/image" Target="../media/image223.jpeg"/><Relationship Id="rId4" Type="http://schemas.openxmlformats.org/officeDocument/2006/relationships/image" Target="../media/image222.jpeg"/><Relationship Id="rId3" Type="http://schemas.openxmlformats.org/officeDocument/2006/relationships/image" Target="../media/image221.jpeg"/><Relationship Id="rId2" Type="http://schemas.openxmlformats.org/officeDocument/2006/relationships/image" Target="../media/image220.png"/><Relationship Id="rId1" Type="http://schemas.openxmlformats.org/officeDocument/2006/relationships/image" Target="../media/image2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4.png"/><Relationship Id="rId7" Type="http://schemas.openxmlformats.org/officeDocument/2006/relationships/image" Target="../media/image233.png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41.png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image" Target="../media/image23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4.jpeg"/><Relationship Id="rId1" Type="http://schemas.openxmlformats.org/officeDocument/2006/relationships/image" Target="../media/image24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6.jpeg"/><Relationship Id="rId1" Type="http://schemas.openxmlformats.org/officeDocument/2006/relationships/image" Target="../media/image2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8.jpeg"/><Relationship Id="rId1" Type="http://schemas.openxmlformats.org/officeDocument/2006/relationships/image" Target="../media/image24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0.jpeg"/><Relationship Id="rId1" Type="http://schemas.openxmlformats.org/officeDocument/2006/relationships/image" Target="../media/image2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2.jpeg"/><Relationship Id="rId1" Type="http://schemas.openxmlformats.org/officeDocument/2006/relationships/image" Target="../media/image251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5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35110" cy="5137785"/>
          </a:xfrm>
          <a:prstGeom prst="rect">
            <a:avLst/>
          </a:prstGeom>
        </p:spPr>
      </p:pic>
      <p:pic>
        <p:nvPicPr>
          <p:cNvPr id="3" name="图片 2" descr="20160311金字塔logo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40" y="2211388"/>
            <a:ext cx="3696970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205" y="2080260"/>
            <a:ext cx="6232525" cy="1082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5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TEAM INTRODUCTION</a:t>
            </a:r>
            <a:endParaRPr lang="en-US" altLang="zh-CN" sz="250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1" name="Picture 1" descr="C:\Users\Administrator\Documents\Tencent Files\691523598\Image\C2C\3BCF35C37011D8C24FF9C9036F1FA92B.png"/>
          <p:cNvPicPr>
            <a:picLocks noChangeAspect="1" noChangeArrowheads="1"/>
          </p:cNvPicPr>
          <p:nvPr/>
        </p:nvPicPr>
        <p:blipFill>
          <a:blip r:embed="rId2" cstate="print"/>
          <a:srcRect l="15643" b="17179"/>
          <a:stretch>
            <a:fillRect/>
          </a:stretch>
        </p:blipFill>
        <p:spPr bwMode="auto">
          <a:xfrm>
            <a:off x="1748790" y="1370965"/>
            <a:ext cx="1883410" cy="277368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4001135" y="1270635"/>
            <a:ext cx="4133215" cy="2987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sz="1500">
                <a:latin typeface="微软雅黑" charset="0"/>
                <a:ea typeface="微软雅黑" charset="0"/>
                <a:sym typeface="+mn-ea"/>
              </a:rPr>
              <a:t>虞今伟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45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副总经理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上汽大众经销商年会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上汽大众供应商大会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斯柯达区域上市会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捷豹80周年试乘试驾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捷豹XE上市培训及媒体试驾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东风 Honda 新车嘉年华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北京汽车X65全国试乘试驾活动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英国工业汽车展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Ray-Ban  Envision全国26场路演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欧莱雅全国巡展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美玲凯09——13年seminar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人头马XO群星会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081" name="Picture 1" descr="C:\Users\Administrator\Desktop\755346631907344299.jpg75534663190734429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7523" y="1370965"/>
            <a:ext cx="1845945" cy="277368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4001135" y="1270635"/>
            <a:ext cx="4133215" cy="2096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sz="1300">
                <a:latin typeface="微软雅黑" charset="0"/>
                <a:ea typeface="微软雅黑" charset="0"/>
                <a:sym typeface="+mn-ea"/>
              </a:rPr>
              <a:t>于志平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49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创意总监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曾于台湾汎太广告、奥美广告、李奥贝纳广告创意部任职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与台湾广告名人孙大伟共同创办大杰广告，担任创意合伙人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曾任谋奇广告台北分公司总经理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积木影像顾问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上海工艺美院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WPP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学院教学总监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2008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年马英九竞选文宣创意总监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2012</a:t>
            </a: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年台湾全球形象广告创意总监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曾服务汽车品牌如：</a:t>
            </a:r>
            <a:r>
              <a:rPr lang="en-US" altLang="zh-CN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BMW,NISSAN,INFINITI,350Z</a:t>
            </a:r>
            <a:endParaRPr lang="en-US" altLang="zh-CN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psb (1)"/>
          <p:cNvPicPr>
            <a:picLocks noChangeAspect="1"/>
          </p:cNvPicPr>
          <p:nvPr/>
        </p:nvPicPr>
        <p:blipFill>
          <a:blip r:embed="rId2"/>
          <a:srcRect l="29839" t="16616" r="4130" b="16186"/>
          <a:stretch>
            <a:fillRect/>
          </a:stretch>
        </p:blipFill>
        <p:spPr>
          <a:xfrm>
            <a:off x="1748790" y="1372870"/>
            <a:ext cx="1847850" cy="2781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01135" y="1270635"/>
            <a:ext cx="4133215" cy="2834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sz="1500">
                <a:latin typeface="微软雅黑" charset="0"/>
                <a:ea typeface="微软雅黑" charset="0"/>
                <a:sym typeface="+mn-ea"/>
              </a:rPr>
              <a:t>张泽环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33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资深设计师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上汽大众A级车展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上汽大众斯柯达品牌BC级车展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哈雷戴维森车展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凯迪拉克V-lab赛道体验日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保时捷经销商试驾体验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保时捷上海汽车城揭幕仪式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捷豹品牌DB4赛道试驾\捷豹品牌XE上市培训及媒体试驾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西门子在华100周年庆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大金空调供应商大会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LANCOME路演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+mn-cs"/>
                <a:sym typeface="+mn-ea"/>
              </a:rPr>
              <a:t>玫琳凯全国经销会议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FullSizeRender.jpg"/>
          <p:cNvPicPr>
            <a:picLocks noChangeAspect="1"/>
          </p:cNvPicPr>
          <p:nvPr/>
        </p:nvPicPr>
        <p:blipFill>
          <a:blip r:embed="rId2"/>
          <a:srcRect r="10956"/>
          <a:stretch>
            <a:fillRect/>
          </a:stretch>
        </p:blipFill>
        <p:spPr>
          <a:xfrm>
            <a:off x="1761490" y="1370965"/>
            <a:ext cx="1858010" cy="27800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4001135" y="1270635"/>
            <a:ext cx="4133215" cy="292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sz="1500">
                <a:latin typeface="微软雅黑" charset="0"/>
                <a:ea typeface="微软雅黑" charset="0"/>
                <a:sym typeface="+mn-ea"/>
              </a:rPr>
              <a:t>徐文钧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30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高级品牌经理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上海大众斯柯达上海／浙江区区域管理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上海大众斯柯达10-11年度晶锐／昊锐华东区巡展／ab级车展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Aston Martin one-77全球首发媒体发布会（含公关媒体）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梅赛德斯奔驰及加拿大皮草cobranding店头活动／巴黎大师音乐会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光明乳业11年－13年全国随心订线下巡展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Ds5ls全国区域上市会、店头上市、经销商管理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14年Yamaha新品导入、TVC、全年全国营销策略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泰明顿刹车TMD全年内部企划、设计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14-15年自然堂全国路演、美课活动 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协鑫能源集团线上平台建立、天华集团线上及企业形象策划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新能源汽车机构媒体关系建立、线上平台建立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83B627DACAE4A16E2EBB884A65D16FE2"/>
          <p:cNvPicPr>
            <a:picLocks noChangeAspect="1"/>
          </p:cNvPicPr>
          <p:nvPr/>
        </p:nvPicPr>
        <p:blipFill>
          <a:blip r:embed="rId2"/>
          <a:srcRect l="24761" r="26741"/>
          <a:stretch>
            <a:fillRect/>
          </a:stretch>
        </p:blipFill>
        <p:spPr>
          <a:xfrm>
            <a:off x="1761490" y="1370965"/>
            <a:ext cx="1865630" cy="2791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1135" y="1270635"/>
            <a:ext cx="5170805" cy="1828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sz="1500">
                <a:latin typeface="微软雅黑" charset="0"/>
                <a:ea typeface="微软雅黑" charset="0"/>
                <a:sym typeface="+mn-ea"/>
              </a:rPr>
              <a:t>刘巍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26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项目经理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2014马自达世界杯活动项目(全国6站) 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2014东风本田D展项目（全国23站） 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2014 一汽马自达阿特兹定展项目 （全国12站） 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2014-2015 东风本田新车嘉年华试驾项目（全国12站）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2013宝马试驾活动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3" name="图片 1" descr="C:\Users\Administrator\Desktop\031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761490" y="1370965"/>
            <a:ext cx="1857375" cy="278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132840" y="384810"/>
            <a:ext cx="2018665" cy="447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团队介绍</a:t>
            </a:r>
            <a:endParaRPr lang="zh-CN" altLang="en-US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78232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01135" y="1270635"/>
            <a:ext cx="2322830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sz="1500">
                <a:latin typeface="微软雅黑" charset="0"/>
                <a:ea typeface="微软雅黑" charset="0"/>
                <a:sym typeface="+mn-ea"/>
              </a:rPr>
              <a:t>王婷婷</a:t>
            </a:r>
            <a:r>
              <a:rPr sz="130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30</a:t>
            </a:r>
            <a:r>
              <a:rPr lang="zh-CN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岁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客户经理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0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软雅黑" charset="0"/>
                <a:ea typeface="微软雅黑" charset="0"/>
                <a:sym typeface="+mn-ea"/>
              </a:rPr>
              <a:t>服务案例：</a:t>
            </a:r>
            <a:endParaRPr lang="zh-CN" altLang="en-US" sz="100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Lamando凌渡魅力之夜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全新晶锐sport年终车主关爱活动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上海大众凌渡全国媒体试驾会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雪铁龙C3—XR上海上市品鉴会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奔驰AMG全国试驾会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 defTabSz="457200">
              <a:lnSpc>
                <a:spcPct val="120000"/>
              </a:lnSpc>
              <a:defRPr sz="20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pPr>
            <a:r>
              <a: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广州本田大篷车全年运营 </a:t>
            </a:r>
            <a:endParaRPr sz="100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205" y="2080260"/>
            <a:ext cx="6232525" cy="1082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5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策划搭建运营</a:t>
            </a:r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PLANNING</a:t>
            </a:r>
            <a:endParaRPr lang="en-US" altLang="zh-CN" sz="250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" name="图片 2" descr="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-5715"/>
            <a:ext cx="9151620" cy="5146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170" y="4171950"/>
            <a:ext cx="20097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奔驰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GLA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试乘试驾创意设计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4086" y="4364404"/>
            <a:ext cx="727262" cy="43995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170" y="4171950"/>
            <a:ext cx="20097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奔驰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GLA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试乘试驾创意设计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4086" y="4364404"/>
            <a:ext cx="727262" cy="439957"/>
          </a:xfrm>
          <a:prstGeom prst="rect">
            <a:avLst/>
          </a:prstGeom>
          <a:effectLst/>
        </p:spPr>
      </p:pic>
      <p:grpSp>
        <p:nvGrpSpPr>
          <p:cNvPr id="18" name="组合 17"/>
          <p:cNvGrpSpPr/>
          <p:nvPr/>
        </p:nvGrpSpPr>
        <p:grpSpPr>
          <a:xfrm>
            <a:off x="-12065" y="-7620"/>
            <a:ext cx="9154795" cy="4056380"/>
            <a:chOff x="-19" y="-12"/>
            <a:chExt cx="14417" cy="63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9" y="3032"/>
              <a:ext cx="4296" cy="334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rcRect l="1618"/>
            <a:stretch>
              <a:fillRect/>
            </a:stretch>
          </p:blipFill>
          <p:spPr>
            <a:xfrm>
              <a:off x="-19" y="-10"/>
              <a:ext cx="4500" cy="337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rcRect l="9936" r="4904"/>
            <a:stretch>
              <a:fillRect/>
            </a:stretch>
          </p:blipFill>
          <p:spPr>
            <a:xfrm>
              <a:off x="4240" y="-12"/>
              <a:ext cx="10159" cy="63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6540" cy="51441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05130" y="2784475"/>
            <a:ext cx="5968365" cy="510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10000"/>
              </a:lnSpc>
            </a:pPr>
            <a:r>
              <a:rPr lang="en-US" altLang="zh-CN" sz="25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BRING YOUR BRAND TO LIFE</a:t>
            </a:r>
            <a:endParaRPr lang="en-US" altLang="zh-CN" sz="25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9105" y="3382645"/>
            <a:ext cx="3819525" cy="352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charset="0"/>
                <a:ea typeface="微软雅黑" charset="0"/>
              </a:rPr>
              <a:t>为您的品牌注入生命是我们的使命！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charset="0"/>
              <a:ea typeface="微软雅黑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3550" y="3691255"/>
            <a:ext cx="2771140" cy="980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没有生命力的品牌无法拥有自身散发的魅力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无法感染于他人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如同机器的声音，没有活动、没有生动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富有生命力的品牌有独自的</a:t>
            </a:r>
            <a:r>
              <a:rPr lang="en-US" altLang="zh-CN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STYLE</a:t>
            </a:r>
            <a:endParaRPr lang="en-US" altLang="zh-CN" sz="9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他的举动都会引起共鸣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8255" y="-12700"/>
            <a:ext cx="9166225" cy="4074795"/>
            <a:chOff x="-15" y="-23"/>
            <a:chExt cx="13920" cy="52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" y="-23"/>
              <a:ext cx="9480" cy="520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1" y="2468"/>
              <a:ext cx="4784" cy="27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21" y="-22"/>
              <a:ext cx="4784" cy="2713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17170" y="4171950"/>
            <a:ext cx="20097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奔驰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GLA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试乘试驾创意设计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4086" y="4364404"/>
            <a:ext cx="727262" cy="43995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3335" y="-31750"/>
            <a:ext cx="9173210" cy="4098290"/>
            <a:chOff x="-21" y="-51"/>
            <a:chExt cx="20450" cy="858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/>
            <a:srcRect t="17450" r="24352" b="10291"/>
            <a:stretch>
              <a:fillRect/>
            </a:stretch>
          </p:blipFill>
          <p:spPr>
            <a:xfrm>
              <a:off x="-21" y="4315"/>
              <a:ext cx="5700" cy="420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rcRect r="30683"/>
            <a:stretch>
              <a:fillRect/>
            </a:stretch>
          </p:blipFill>
          <p:spPr>
            <a:xfrm>
              <a:off x="-21" y="-51"/>
              <a:ext cx="5693" cy="4395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1" y="-51"/>
              <a:ext cx="14819" cy="858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217170" y="4171950"/>
            <a:ext cx="188912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捷豹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XE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领跑体验创意设计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745" y="4337050"/>
            <a:ext cx="1097915" cy="5829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170" y="4171950"/>
            <a:ext cx="188912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捷豹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XE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领跑体验创意设计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745" y="4337050"/>
            <a:ext cx="1097915" cy="5829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-38100"/>
            <a:ext cx="9178925" cy="35915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170" y="4171950"/>
            <a:ext cx="219138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捷豹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XF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媒体试乘试驾创意设计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5745" y="4337050"/>
            <a:ext cx="1097915" cy="5829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35" y="-13335"/>
            <a:ext cx="9161145" cy="3875405"/>
            <a:chOff x="0" y="-23"/>
            <a:chExt cx="16416" cy="6944"/>
          </a:xfrm>
        </p:grpSpPr>
        <p:grpSp>
          <p:nvGrpSpPr>
            <p:cNvPr id="6" name="组合 5"/>
            <p:cNvGrpSpPr/>
            <p:nvPr/>
          </p:nvGrpSpPr>
          <p:grpSpPr>
            <a:xfrm>
              <a:off x="0" y="-23"/>
              <a:ext cx="4170" cy="6944"/>
              <a:chOff x="0" y="-23"/>
              <a:chExt cx="4170" cy="694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rcRect l="28336" t="11988" r="25865" b="20468"/>
              <a:stretch>
                <a:fillRect/>
              </a:stretch>
            </p:blipFill>
            <p:spPr>
              <a:xfrm>
                <a:off x="0" y="3457"/>
                <a:ext cx="4170" cy="346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/>
              <a:srcRect l="22727" t="9123" r="22727" b="9123"/>
              <a:stretch>
                <a:fillRect/>
              </a:stretch>
            </p:blipFill>
            <p:spPr>
              <a:xfrm>
                <a:off x="0" y="-23"/>
                <a:ext cx="4140" cy="3495"/>
              </a:xfrm>
              <a:prstGeom prst="rect">
                <a:avLst/>
              </a:prstGeom>
            </p:spPr>
          </p:pic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8" y="-23"/>
              <a:ext cx="12299" cy="6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4445" y="-18415"/>
            <a:ext cx="9156700" cy="4065905"/>
            <a:chOff x="-7" y="-30"/>
            <a:chExt cx="14420" cy="5473"/>
          </a:xfrm>
        </p:grpSpPr>
        <p:pic>
          <p:nvPicPr>
            <p:cNvPr id="18441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" y="-30"/>
              <a:ext cx="5285" cy="294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0484" name="Picture 19" descr="freeway.jpg"/>
            <p:cNvPicPr>
              <a:picLocks noChangeAspect="1"/>
            </p:cNvPicPr>
            <p:nvPr/>
          </p:nvPicPr>
          <p:blipFill>
            <a:blip r:embed="rId3">
              <a:lum bright="-10001" contrast="20000"/>
            </a:blip>
            <a:srcRect l="1117" r="1012"/>
            <a:stretch>
              <a:fillRect/>
            </a:stretch>
          </p:blipFill>
          <p:spPr>
            <a:xfrm>
              <a:off x="-7" y="2881"/>
              <a:ext cx="5302" cy="256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2051" name="Picture 1" descr="\\Dataserver\projects\O-P\Porsche\2013\sales round POS 2013\2-Creative 设计稿\Research\Pictures\Official\01e-PorscheC4.jpg"/>
            <p:cNvPicPr>
              <a:picLocks noChangeAspect="1"/>
            </p:cNvPicPr>
            <p:nvPr/>
          </p:nvPicPr>
          <p:blipFill>
            <a:blip r:embed="rId4"/>
            <a:srcRect l="25144" t="29089" r="15381" b="2778"/>
            <a:stretch>
              <a:fillRect/>
            </a:stretch>
          </p:blipFill>
          <p:spPr>
            <a:xfrm>
              <a:off x="5257" y="-30"/>
              <a:ext cx="9157" cy="5471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8" name="文本框 7"/>
          <p:cNvSpPr txBox="1"/>
          <p:nvPr/>
        </p:nvSpPr>
        <p:spPr>
          <a:xfrm>
            <a:off x="217170" y="4171950"/>
            <a:ext cx="212788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保时捷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911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试乘试驾创意设计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3807" r="24072" b="7184"/>
          <a:stretch>
            <a:fillRect/>
          </a:stretch>
        </p:blipFill>
        <p:spPr>
          <a:xfrm>
            <a:off x="8188960" y="4294505"/>
            <a:ext cx="437515" cy="5226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5" name="图片 4" descr="金字塔PPT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9525"/>
            <a:ext cx="9169400" cy="51568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890" y="-10160"/>
            <a:ext cx="9167495" cy="4068214"/>
            <a:chOff x="559" y="2476"/>
            <a:chExt cx="9685" cy="4297"/>
          </a:xfrm>
        </p:grpSpPr>
        <p:grpSp>
          <p:nvGrpSpPr>
            <p:cNvPr id="2" name="组合 1"/>
            <p:cNvGrpSpPr/>
            <p:nvPr/>
          </p:nvGrpSpPr>
          <p:grpSpPr>
            <a:xfrm>
              <a:off x="6721" y="2476"/>
              <a:ext cx="3523" cy="4291"/>
              <a:chOff x="6734" y="2493"/>
              <a:chExt cx="2711" cy="3301"/>
            </a:xfrm>
          </p:grpSpPr>
          <p:pic>
            <p:nvPicPr>
              <p:cNvPr id="38917" name="Picture 4"/>
              <p:cNvPicPr/>
              <p:nvPr/>
            </p:nvPicPr>
            <p:blipFill>
              <a:blip r:embed="rId2"/>
              <a:srcRect t="11462"/>
              <a:stretch>
                <a:fillRect/>
              </a:stretch>
            </p:blipFill>
            <p:spPr>
              <a:xfrm>
                <a:off x="6734" y="2493"/>
                <a:ext cx="2707" cy="1523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  <p:pic>
            <p:nvPicPr>
              <p:cNvPr id="38918" name="Picture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34" y="3986"/>
                <a:ext cx="2711" cy="1808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</p:pic>
        </p:grpSp>
        <p:pic>
          <p:nvPicPr>
            <p:cNvPr id="38919" name="Picture 6"/>
            <p:cNvPicPr/>
            <p:nvPr/>
          </p:nvPicPr>
          <p:blipFill>
            <a:blip r:embed="rId4"/>
            <a:srcRect l="14156" t="18001" r="10288" b="14043"/>
            <a:stretch>
              <a:fillRect/>
            </a:stretch>
          </p:blipFill>
          <p:spPr>
            <a:xfrm>
              <a:off x="559" y="2477"/>
              <a:ext cx="6174" cy="429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8" name="文本框 7"/>
          <p:cNvSpPr txBox="1"/>
          <p:nvPr/>
        </p:nvSpPr>
        <p:spPr>
          <a:xfrm>
            <a:off x="217170" y="4171950"/>
            <a:ext cx="21640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东风雪铁龙极限驾驭试乘试驾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2725" y="4448810"/>
            <a:ext cx="530098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 eaLnBrk="1" hangingPunct="1">
              <a:lnSpc>
                <a:spcPct val="150000"/>
              </a:lnSpc>
            </a:pPr>
            <a:r>
              <a:rPr lang="zh-CN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Lucida Grande" charset="0"/>
              </a:rPr>
              <a:t>本次活动主要为总部为配合新C5上市，传播底盘作为新的购车标准的概念，制造媒体传播点 。同时，向全国区域经理，广代商，经销商，媒体进行展示试驾平台如何运作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Lucida Grande" charset="0"/>
              </a:rPr>
              <a:t>.</a:t>
            </a:r>
            <a:endParaRPr lang="en-US" altLang="zh-CN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Lucida Grande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-19050"/>
            <a:ext cx="9155430" cy="4057015"/>
            <a:chOff x="224" y="2488"/>
            <a:chExt cx="9648" cy="42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936" y="2488"/>
              <a:ext cx="2936" cy="4262"/>
              <a:chOff x="7366" y="2488"/>
              <a:chExt cx="2494" cy="362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screen"/>
              <a:stretch>
                <a:fillRect/>
              </a:stretch>
            </p:blipFill>
            <p:spPr>
              <a:xfrm>
                <a:off x="7366" y="2488"/>
                <a:ext cx="2495" cy="1813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7366" y="4298"/>
                <a:ext cx="2495" cy="1811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24" y="2497"/>
              <a:ext cx="7126" cy="4267"/>
              <a:chOff x="0" y="2618"/>
              <a:chExt cx="6792" cy="4067"/>
            </a:xfrm>
          </p:grpSpPr>
          <p:pic>
            <p:nvPicPr>
              <p:cNvPr id="31" name="图片 30" descr="spirior.jp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75" b="6467"/>
              <a:stretch>
                <a:fillRect/>
              </a:stretch>
            </p:blipFill>
            <p:spPr>
              <a:xfrm>
                <a:off x="0" y="2618"/>
                <a:ext cx="6792" cy="4067"/>
              </a:xfrm>
              <a:prstGeom prst="rect">
                <a:avLst/>
              </a:prstGeom>
            </p:spPr>
          </p:pic>
          <p:sp>
            <p:nvSpPr>
              <p:cNvPr id="52" name="平行四边形 51"/>
              <p:cNvSpPr/>
              <p:nvPr/>
            </p:nvSpPr>
            <p:spPr>
              <a:xfrm>
                <a:off x="27" y="2912"/>
                <a:ext cx="1719" cy="197"/>
              </a:xfrm>
              <a:prstGeom prst="parallelogram">
                <a:avLst>
                  <a:gd name="adj" fmla="val 37906"/>
                </a:avLst>
              </a:prstGeom>
              <a:solidFill>
                <a:schemeClr val="tx1">
                  <a:alpha val="64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/>
              <a:p>
                <a:pPr>
                  <a:lnSpc>
                    <a:spcPct val="150000"/>
                  </a:lnSpc>
                  <a:defRPr/>
                </a:pPr>
                <a:endParaRPr lang="en-US" altLang="zh-CN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微软雅黑" charset="0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微软雅黑" charset="0"/>
                  </a:rPr>
                  <a:t>LDW 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微软雅黑" charset="0"/>
                  </a:rPr>
                  <a:t>（偏离行驶车线自动提醒）</a:t>
                </a:r>
                <a:endParaRPr lang="zh-CN" altLang="en-US" sz="7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en-US" altLang="zh-CN" sz="700" dirty="0">
                    <a:solidFill>
                      <a:srgbClr val="FFFFFF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 </a:t>
                </a:r>
                <a:endParaRPr lang="zh-CN" altLang="en-US" sz="7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55" name="肘形连接符 54"/>
              <p:cNvCxnSpPr>
                <a:stCxn id="66" idx="2"/>
                <a:endCxn id="52" idx="2"/>
              </p:cNvCxnSpPr>
              <p:nvPr/>
            </p:nvCxnSpPr>
            <p:spPr>
              <a:xfrm rot="10800000">
                <a:off x="1710" y="3010"/>
                <a:ext cx="334" cy="346"/>
              </a:xfrm>
              <a:prstGeom prst="bentConnector3">
                <a:avLst>
                  <a:gd name="adj1" fmla="val -13752"/>
                </a:avLst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平行四边形 55"/>
              <p:cNvSpPr/>
              <p:nvPr/>
            </p:nvSpPr>
            <p:spPr>
              <a:xfrm>
                <a:off x="5116" y="3836"/>
                <a:ext cx="1638" cy="169"/>
              </a:xfrm>
              <a:prstGeom prst="parallelogram">
                <a:avLst>
                  <a:gd name="adj" fmla="val 37906"/>
                </a:avLst>
              </a:prstGeom>
              <a:solidFill>
                <a:schemeClr val="tx1">
                  <a:alpha val="64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RWC 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（正后方多角度倒车显示）</a:t>
                </a:r>
                <a:endParaRPr lang="zh-CN" alt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7" name="肘形连接符 56"/>
              <p:cNvCxnSpPr/>
              <p:nvPr/>
            </p:nvCxnSpPr>
            <p:spPr>
              <a:xfrm>
                <a:off x="4029" y="5678"/>
                <a:ext cx="477" cy="282"/>
              </a:xfrm>
              <a:prstGeom prst="bentConnector3">
                <a:avLst>
                  <a:gd name="adj1" fmla="val -3065"/>
                </a:avLst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平行四边形 57"/>
              <p:cNvSpPr/>
              <p:nvPr/>
            </p:nvSpPr>
            <p:spPr>
              <a:xfrm>
                <a:off x="4432" y="5851"/>
                <a:ext cx="1516" cy="197"/>
              </a:xfrm>
              <a:prstGeom prst="parallelogram">
                <a:avLst>
                  <a:gd name="adj" fmla="val 37906"/>
                </a:avLst>
              </a:prstGeom>
              <a:solidFill>
                <a:schemeClr val="tx1">
                  <a:alpha val="64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FCW 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（预警前方追尾，碰撞）</a:t>
                </a:r>
                <a:endParaRPr lang="zh-CN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536" y="4408"/>
                <a:ext cx="95" cy="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700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537" y="4978"/>
                <a:ext cx="95" cy="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700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3704" y="3400"/>
                <a:ext cx="95" cy="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700"/>
              </a:p>
            </p:txBody>
          </p:sp>
          <p:cxnSp>
            <p:nvCxnSpPr>
              <p:cNvPr id="62" name="肘形连接符 61"/>
              <p:cNvCxnSpPr>
                <a:stCxn id="61" idx="0"/>
              </p:cNvCxnSpPr>
              <p:nvPr/>
            </p:nvCxnSpPr>
            <p:spPr>
              <a:xfrm rot="16200000" flipV="1">
                <a:off x="3467" y="3116"/>
                <a:ext cx="285" cy="284"/>
              </a:xfrm>
              <a:prstGeom prst="bentConnector3">
                <a:avLst>
                  <a:gd name="adj1" fmla="val 51876"/>
                </a:avLst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平行四边形 62"/>
              <p:cNvSpPr/>
              <p:nvPr/>
            </p:nvSpPr>
            <p:spPr>
              <a:xfrm>
                <a:off x="2668" y="2912"/>
                <a:ext cx="1643" cy="197"/>
              </a:xfrm>
              <a:prstGeom prst="parallelogram">
                <a:avLst>
                  <a:gd name="adj" fmla="val 37906"/>
                </a:avLst>
              </a:prstGeom>
              <a:solidFill>
                <a:schemeClr val="tx1">
                  <a:alpha val="64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TSR 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（前方道路标示自动认知）</a:t>
                </a:r>
                <a:endParaRPr lang="zh-CN" altLang="en-US" sz="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平行四边形 63"/>
              <p:cNvSpPr/>
              <p:nvPr/>
            </p:nvSpPr>
            <p:spPr>
              <a:xfrm>
                <a:off x="1439" y="4009"/>
                <a:ext cx="2073" cy="197"/>
              </a:xfrm>
              <a:prstGeom prst="parallelogram">
                <a:avLst>
                  <a:gd name="adj" fmla="val 37906"/>
                </a:avLst>
              </a:prstGeom>
              <a:solidFill>
                <a:schemeClr val="tx1">
                  <a:alpha val="64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/>
              <a:p>
                <a:pPr>
                  <a:defRPr/>
                </a:pPr>
                <a:r>
                  <a:rPr lang="en-US" altLang="zh-CN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LWC </a:t>
                </a:r>
                <a:r>
                  <a:rPr lang="zh-CN" altLang="en-US" sz="700" dirty="0">
                    <a:solidFill>
                      <a:schemeClr val="bg1"/>
                    </a:solidFill>
                    <a:latin typeface="微软雅黑" charset="0"/>
                    <a:ea typeface="微软雅黑" charset="0"/>
                    <a:cs typeface="微软雅黑" charset="0"/>
                  </a:rPr>
                  <a:t>（右转侧后方视觉死角显示）</a:t>
                </a:r>
                <a:endParaRPr lang="zh-CN" alt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5" name="直接箭头连接符 64"/>
              <p:cNvCxnSpPr>
                <a:stCxn id="77" idx="5"/>
              </p:cNvCxnSpPr>
              <p:nvPr/>
            </p:nvCxnSpPr>
            <p:spPr>
              <a:xfrm>
                <a:off x="4916" y="3526"/>
                <a:ext cx="380" cy="34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椭圆 65"/>
              <p:cNvSpPr/>
              <p:nvPr/>
            </p:nvSpPr>
            <p:spPr>
              <a:xfrm>
                <a:off x="2044" y="3312"/>
                <a:ext cx="96" cy="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700"/>
              </a:p>
            </p:txBody>
          </p:sp>
          <p:sp>
            <p:nvSpPr>
              <p:cNvPr id="67" name="下箭头 1"/>
              <p:cNvSpPr>
                <a:spLocks noChangeArrowheads="1"/>
              </p:cNvSpPr>
              <p:nvPr/>
            </p:nvSpPr>
            <p:spPr bwMode="auto">
              <a:xfrm rot="16200000">
                <a:off x="1847" y="5500"/>
                <a:ext cx="123" cy="1514"/>
              </a:xfrm>
              <a:prstGeom prst="downArrow">
                <a:avLst>
                  <a:gd name="adj1" fmla="val 50000"/>
                  <a:gd name="adj2" fmla="val 236014"/>
                </a:avLst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sym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itchFamily="34" charset="0"/>
                  <a:buNone/>
                </a:pPr>
                <a:endParaRPr lang="zh-CN" altLang="en-US" sz="700">
                  <a:latin typeface="Arial" pitchFamily="34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73" y="6138"/>
                <a:ext cx="1698" cy="20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7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试驾路线方向</a:t>
                </a:r>
                <a:endParaRPr lang="zh-CN" altLang="en-US" sz="7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69" name="直接箭头连接符 68"/>
              <p:cNvCxnSpPr>
                <a:stCxn id="59" idx="0"/>
              </p:cNvCxnSpPr>
              <p:nvPr/>
            </p:nvCxnSpPr>
            <p:spPr>
              <a:xfrm flipV="1">
                <a:off x="1584" y="4196"/>
                <a:ext cx="125" cy="21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矩形 69"/>
              <p:cNvSpPr/>
              <p:nvPr/>
            </p:nvSpPr>
            <p:spPr>
              <a:xfrm>
                <a:off x="979" y="5505"/>
                <a:ext cx="345" cy="183"/>
              </a:xfrm>
              <a:prstGeom prst="rect">
                <a:avLst/>
              </a:prstGeom>
              <a:solidFill>
                <a:srgbClr val="FF0000">
                  <a:alpha val="3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anchor="ctr"/>
              <a:lstStyle/>
              <a:p>
                <a:pPr algn="ctr">
                  <a:defRPr/>
                </a:pPr>
                <a:r>
                  <a:rPr lang="zh-CN" altLang="en-US" sz="7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发车</a:t>
                </a:r>
                <a:r>
                  <a:rPr lang="zh-CN" altLang="en-US" sz="7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区</a:t>
                </a:r>
                <a:endParaRPr lang="en-US" altLang="zh-CN" sz="7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835" y="3451"/>
                <a:ext cx="95" cy="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700"/>
              </a:p>
            </p:txBody>
          </p:sp>
          <p:sp>
            <p:nvSpPr>
              <p:cNvPr id="78" name="任意多边形 77"/>
              <p:cNvSpPr/>
              <p:nvPr/>
            </p:nvSpPr>
            <p:spPr bwMode="auto">
              <a:xfrm>
                <a:off x="588" y="4031"/>
                <a:ext cx="454" cy="384"/>
              </a:xfrm>
              <a:custGeom>
                <a:avLst/>
                <a:gdLst>
                  <a:gd name="connsiteX0" fmla="*/ 52958 w 568411"/>
                  <a:gd name="connsiteY0" fmla="*/ 0 h 480148"/>
                  <a:gd name="connsiteX1" fmla="*/ 105915 w 568411"/>
                  <a:gd name="connsiteY1" fmla="*/ 134159 h 480148"/>
                  <a:gd name="connsiteX2" fmla="*/ 197708 w 568411"/>
                  <a:gd name="connsiteY2" fmla="*/ 271849 h 480148"/>
                  <a:gd name="connsiteX3" fmla="*/ 363642 w 568411"/>
                  <a:gd name="connsiteY3" fmla="*/ 370703 h 480148"/>
                  <a:gd name="connsiteX4" fmla="*/ 480148 w 568411"/>
                  <a:gd name="connsiteY4" fmla="*/ 420130 h 480148"/>
                  <a:gd name="connsiteX5" fmla="*/ 568411 w 568411"/>
                  <a:gd name="connsiteY5" fmla="*/ 441313 h 480148"/>
                  <a:gd name="connsiteX6" fmla="*/ 554289 w 568411"/>
                  <a:gd name="connsiteY6" fmla="*/ 480148 h 480148"/>
                  <a:gd name="connsiteX7" fmla="*/ 473087 w 568411"/>
                  <a:gd name="connsiteY7" fmla="*/ 480148 h 480148"/>
                  <a:gd name="connsiteX8" fmla="*/ 384825 w 568411"/>
                  <a:gd name="connsiteY8" fmla="*/ 451904 h 480148"/>
                  <a:gd name="connsiteX9" fmla="*/ 289501 w 568411"/>
                  <a:gd name="connsiteY9" fmla="*/ 409538 h 480148"/>
                  <a:gd name="connsiteX10" fmla="*/ 225952 w 568411"/>
                  <a:gd name="connsiteY10" fmla="*/ 367172 h 480148"/>
                  <a:gd name="connsiteX11" fmla="*/ 127098 w 568411"/>
                  <a:gd name="connsiteY11" fmla="*/ 282440 h 480148"/>
                  <a:gd name="connsiteX12" fmla="*/ 63549 w 568411"/>
                  <a:gd name="connsiteY12" fmla="*/ 197708 h 480148"/>
                  <a:gd name="connsiteX13" fmla="*/ 21183 w 568411"/>
                  <a:gd name="connsiteY13" fmla="*/ 109445 h 480148"/>
                  <a:gd name="connsiteX14" fmla="*/ 0 w 568411"/>
                  <a:gd name="connsiteY14" fmla="*/ 31774 h 480148"/>
                  <a:gd name="connsiteX15" fmla="*/ 0 w 568411"/>
                  <a:gd name="connsiteY15" fmla="*/ 10591 h 480148"/>
                  <a:gd name="connsiteX16" fmla="*/ 52958 w 568411"/>
                  <a:gd name="connsiteY16" fmla="*/ 0 h 48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8411" h="480148">
                    <a:moveTo>
                      <a:pt x="52958" y="0"/>
                    </a:moveTo>
                    <a:lnTo>
                      <a:pt x="105915" y="134159"/>
                    </a:lnTo>
                    <a:lnTo>
                      <a:pt x="197708" y="271849"/>
                    </a:lnTo>
                    <a:lnTo>
                      <a:pt x="363642" y="370703"/>
                    </a:lnTo>
                    <a:lnTo>
                      <a:pt x="480148" y="420130"/>
                    </a:lnTo>
                    <a:lnTo>
                      <a:pt x="568411" y="441313"/>
                    </a:lnTo>
                    <a:lnTo>
                      <a:pt x="554289" y="480148"/>
                    </a:lnTo>
                    <a:lnTo>
                      <a:pt x="473087" y="480148"/>
                    </a:lnTo>
                    <a:lnTo>
                      <a:pt x="384825" y="451904"/>
                    </a:lnTo>
                    <a:lnTo>
                      <a:pt x="289501" y="409538"/>
                    </a:lnTo>
                    <a:lnTo>
                      <a:pt x="225952" y="367172"/>
                    </a:lnTo>
                    <a:lnTo>
                      <a:pt x="127098" y="282440"/>
                    </a:lnTo>
                    <a:lnTo>
                      <a:pt x="63549" y="197708"/>
                    </a:lnTo>
                    <a:lnTo>
                      <a:pt x="21183" y="109445"/>
                    </a:lnTo>
                    <a:lnTo>
                      <a:pt x="0" y="31774"/>
                    </a:lnTo>
                    <a:lnTo>
                      <a:pt x="0" y="10591"/>
                    </a:lnTo>
                    <a:lnTo>
                      <a:pt x="52958" y="0"/>
                    </a:lnTo>
                    <a:close/>
                  </a:path>
                </a:pathLst>
              </a:custGeom>
              <a:solidFill>
                <a:srgbClr val="BABABA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</a:pPr>
                <a:endParaRPr kumimoji="0" lang="zh-CN" altLang="en-US" sz="7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222" y="5130"/>
                <a:ext cx="86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" name="文本框 7"/>
          <p:cNvSpPr txBox="1"/>
          <p:nvPr/>
        </p:nvSpPr>
        <p:spPr>
          <a:xfrm>
            <a:off x="217170" y="4171950"/>
            <a:ext cx="1836420" cy="594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HONDA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新车嘉年华</a:t>
            </a:r>
            <a:b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</a:b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 全国一、二线城市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8735" y="4503420"/>
            <a:ext cx="1390015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2" name="图片 1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540" y="-13335"/>
            <a:ext cx="9152890" cy="4083685"/>
            <a:chOff x="433" y="2657"/>
            <a:chExt cx="10000" cy="5081"/>
          </a:xfrm>
        </p:grpSpPr>
        <p:pic>
          <p:nvPicPr>
            <p:cNvPr id="3" name="Picture 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" y="2657"/>
              <a:ext cx="3402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6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" y="5188"/>
              <a:ext cx="3402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7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6" y="5188"/>
              <a:ext cx="3253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" y="5188"/>
              <a:ext cx="3402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9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3" y="2657"/>
              <a:ext cx="3402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96" y="2657"/>
              <a:ext cx="3402" cy="2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文本框 12"/>
          <p:cNvSpPr txBox="1"/>
          <p:nvPr/>
        </p:nvSpPr>
        <p:spPr>
          <a:xfrm>
            <a:off x="217170" y="4171950"/>
            <a:ext cx="1684020" cy="594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HONDA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双车体验</a:t>
            </a:r>
            <a:b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</a:b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12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月  东莞、上海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8735" y="4503420"/>
            <a:ext cx="1390015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-1905" y="-17780"/>
            <a:ext cx="9147810" cy="4082048"/>
            <a:chOff x="-2643" y="966"/>
            <a:chExt cx="14735" cy="7383"/>
          </a:xfrm>
        </p:grpSpPr>
        <p:pic>
          <p:nvPicPr>
            <p:cNvPr id="14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7" y="4634"/>
              <a:ext cx="4955" cy="37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43" y="967"/>
              <a:ext cx="9836" cy="737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pic>
          <p:nvPicPr>
            <p:cNvPr id="17" name="Picture 12" descr="G:\2014\3月\泰州车展\照片\3.13\IMG_2385.JP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177" y="966"/>
              <a:ext cx="4915" cy="368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sp>
        <p:nvSpPr>
          <p:cNvPr id="8" name="文本框 7"/>
          <p:cNvSpPr txBox="1"/>
          <p:nvPr/>
        </p:nvSpPr>
        <p:spPr>
          <a:xfrm>
            <a:off x="217170" y="4171950"/>
            <a:ext cx="1692910" cy="594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HONDA 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级巡展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8735" y="4503420"/>
            <a:ext cx="1390015" cy="25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65035" y1="18038" x2="65035" y2="18038"/>
                        <a14:foregroundMark x1="51948" y1="24387" x2="51948" y2="24387"/>
                        <a14:foregroundMark x1="37862" y1="27128" x2="37862" y2="27128"/>
                        <a14:foregroundMark x1="36464" y1="67100" x2="36464" y2="67100"/>
                        <a14:foregroundMark x1="40759" y1="58009" x2="40759" y2="58009"/>
                        <a14:foregroundMark x1="50450" y1="68398" x2="50450" y2="68398"/>
                        <a14:foregroundMark x1="60639" y1="67100" x2="60639" y2="67100"/>
                        <a14:foregroundMark x1="49550" y1="57287" x2="49550" y2="57287"/>
                        <a14:foregroundMark x1="66533" y1="64214" x2="66533" y2="64214"/>
                        <a14:foregroundMark x1="73327" y1="64214" x2="73327" y2="64214"/>
                        <a14:foregroundMark x1="79121" y1="64214" x2="79121" y2="64214"/>
                        <a14:foregroundMark x1="90210" y1="62915" x2="90210" y2="62915"/>
                        <a14:foregroundMark x1="87313" y1="65657" x2="87313" y2="65657"/>
                        <a14:foregroundMark x1="96503" y1="66378" x2="96503" y2="66378"/>
                        <a14:foregroundMark x1="23876" y1="66378" x2="23876" y2="66378"/>
                        <a14:foregroundMark x1="8292" y1="64214" x2="8292" y2="64214"/>
                        <a14:foregroundMark x1="13686" y1="70563" x2="13686" y2="70563"/>
                        <a14:foregroundMark x1="2997" y1="69841" x2="2997" y2="69841"/>
                        <a14:backgroundMark x1="66533" y1="41847" x2="66533" y2="41847"/>
                      </a14:backgroundRemoval>
                    </a14:imgEffect>
                  </a14:imgLayer>
                </a14:imgProps>
              </a:ext>
            </a:extLst>
          </a:blip>
          <a:srcRect b="23833"/>
          <a:stretch>
            <a:fillRect/>
          </a:stretch>
        </p:blipFill>
        <p:spPr>
          <a:xfrm>
            <a:off x="8034586" y="4455815"/>
            <a:ext cx="720080" cy="37970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-10795" y="-8255"/>
            <a:ext cx="9163685" cy="4080510"/>
            <a:chOff x="282" y="2480"/>
            <a:chExt cx="9648" cy="4296"/>
          </a:xfrm>
        </p:grpSpPr>
        <p:pic>
          <p:nvPicPr>
            <p:cNvPr id="81925" name="Picture 16" descr="C:\Users\Administrator\Desktop\北京进口车展\DPP_0083.JPG"/>
            <p:cNvPicPr>
              <a:picLocks noChangeAspect="1" noChangeArrowheads="1"/>
            </p:cNvPicPr>
            <p:nvPr/>
          </p:nvPicPr>
          <p:blipFill>
            <a:blip r:embed="rId4"/>
            <a:srcRect b="16886"/>
            <a:stretch>
              <a:fillRect/>
            </a:stretch>
          </p:blipFill>
          <p:spPr bwMode="auto">
            <a:xfrm>
              <a:off x="3577" y="4592"/>
              <a:ext cx="3427" cy="2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26" name="Picture 2" descr="C:\Users\Administrator\Desktop\北京进口车展\DPP_0100.JPG"/>
            <p:cNvPicPr>
              <a:picLocks noChangeAspect="1" noChangeArrowheads="1"/>
            </p:cNvPicPr>
            <p:nvPr/>
          </p:nvPicPr>
          <p:blipFill>
            <a:blip r:embed="rId5"/>
            <a:srcRect t="5168"/>
            <a:stretch>
              <a:fillRect/>
            </a:stretch>
          </p:blipFill>
          <p:spPr bwMode="auto">
            <a:xfrm>
              <a:off x="6966" y="2481"/>
              <a:ext cx="2964" cy="2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29" name="Picture 7" descr="C:\Documents and Settings\Administrator\桌面\图片2.jpg"/>
            <p:cNvPicPr>
              <a:picLocks noChangeAspect="1" noChangeArrowheads="1"/>
            </p:cNvPicPr>
            <p:nvPr/>
          </p:nvPicPr>
          <p:blipFill>
            <a:blip r:embed="rId6"/>
            <a:srcRect r="54182" b="55847"/>
            <a:stretch>
              <a:fillRect/>
            </a:stretch>
          </p:blipFill>
          <p:spPr bwMode="auto">
            <a:xfrm>
              <a:off x="282" y="4592"/>
              <a:ext cx="3316" cy="2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 descr="C:\Users\Administrator\Desktop\成都车展照片\成都车展照片\DSC03400.JPG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l="20499" r="5447" b="5926"/>
            <a:stretch>
              <a:fillRect/>
            </a:stretch>
          </p:blipFill>
          <p:spPr bwMode="auto">
            <a:xfrm>
              <a:off x="6966" y="4609"/>
              <a:ext cx="2964" cy="21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" descr="C:\Users\Administrator\Desktop\成都车展照片\成都车展照片\DSC00673.JPG"/>
            <p:cNvPicPr>
              <a:picLocks noChangeAspect="1" noChangeArrowheads="1"/>
            </p:cNvPicPr>
            <p:nvPr/>
          </p:nvPicPr>
          <p:blipFill>
            <a:blip r:embed="rId8"/>
            <a:srcRect l="8369" t="15288" r="8266" b="10593"/>
            <a:stretch>
              <a:fillRect/>
            </a:stretch>
          </p:blipFill>
          <p:spPr bwMode="auto">
            <a:xfrm>
              <a:off x="295" y="2480"/>
              <a:ext cx="3286" cy="2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Picture 12" descr="E:\RUN-AD\KMCC\品牌\2011B级车展\成都站\2011成都国际车展PIC\进口起亚\IMG_6827.JPG"/>
            <p:cNvPicPr>
              <a:picLocks noChangeAspect="1" noChangeArrowheads="1"/>
            </p:cNvPicPr>
            <p:nvPr/>
          </p:nvPicPr>
          <p:blipFill>
            <a:blip r:embed="rId9"/>
            <a:srcRect t="5553"/>
            <a:stretch>
              <a:fillRect/>
            </a:stretch>
          </p:blipFill>
          <p:spPr bwMode="auto">
            <a:xfrm>
              <a:off x="3572" y="2490"/>
              <a:ext cx="3444" cy="2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文本框 3"/>
          <p:cNvSpPr txBox="1"/>
          <p:nvPr/>
        </p:nvSpPr>
        <p:spPr>
          <a:xfrm>
            <a:off x="217170" y="4171950"/>
            <a:ext cx="2259965" cy="594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起亚B级车展全国巡展策划设计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2011年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6540" cy="5144135"/>
          </a:xfrm>
          <a:prstGeom prst="rect">
            <a:avLst/>
          </a:prstGeom>
        </p:spPr>
      </p:pic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2"/>
          <a:srcRect b="60812"/>
          <a:stretch>
            <a:fillRect/>
          </a:stretch>
        </p:blipFill>
        <p:spPr>
          <a:xfrm>
            <a:off x="635" y="0"/>
            <a:ext cx="9144000" cy="2023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7555" y="2942590"/>
            <a:ext cx="4180840" cy="13474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金字塔活动营销公司提供专业一流的设计搭建、活动策划及活动运营。我们拥有优秀高效的服务团队，团队成员均在国内外有多年品牌服务活动经验。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我们专注于出色的设计，满足客户的不同需求。不断运用最新的设计理念，配合独具匠心的策划方案，呈现最佳的活动效果。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9552" y="2210693"/>
            <a:ext cx="2016224" cy="54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spc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</a:rPr>
              <a:t>PYRAMID</a:t>
            </a:r>
            <a:endParaRPr kumimoji="1" lang="en-US" altLang="zh-CN" sz="1500" spc="1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</a:endParaRPr>
          </a:p>
          <a:p>
            <a:r>
              <a:rPr kumimoji="1"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charset="0"/>
                <a:ea typeface="微软雅黑" charset="0"/>
                <a:cs typeface="黑体"/>
              </a:rPr>
              <a:t>金字塔活动营销</a:t>
            </a:r>
            <a:endParaRPr kumimoji="1"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" name="图片 8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6350" y="-8423"/>
            <a:ext cx="9167495" cy="4099093"/>
            <a:chOff x="2749" y="1013"/>
            <a:chExt cx="10596" cy="4737"/>
          </a:xfrm>
        </p:grpSpPr>
        <p:pic>
          <p:nvPicPr>
            <p:cNvPr id="25" name="Picture 2" descr="F:\公司简介\pccc\上海4.3\上海路演活动\活动现场部分图片\IMG_0433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9" y="1013"/>
              <a:ext cx="3534" cy="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" descr="F:\公司简介\pccc\上海4.3\上海路演活动\活动现场部分图片\IMG_0528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1" y="1022"/>
              <a:ext cx="3536" cy="2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6" descr="F:\交行全国路演\广州\广州中华广场4月10号\IMG_749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811" y="1022"/>
              <a:ext cx="3534" cy="2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 descr="F:\公司简介\pccc\上海4.3\上海路演活动\活动现场部分图片\IMG_0433.jpg"/>
            <p:cNvPicPr>
              <a:picLocks noChangeAspect="1" noChangeArrowheads="1"/>
            </p:cNvPicPr>
            <p:nvPr/>
          </p:nvPicPr>
          <p:blipFill>
            <a:blip r:embed="rId5" cstate="print">
              <a:lum contrast="10000"/>
            </a:blip>
            <a:srcRect b="8392"/>
            <a:stretch>
              <a:fillRect/>
            </a:stretch>
          </p:blipFill>
          <p:spPr bwMode="auto">
            <a:xfrm>
              <a:off x="2749" y="3313"/>
              <a:ext cx="3534" cy="2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" descr="F:\公司简介\pccc\上海4.3\上海路演活动\活动现场部分图片\IMG_0528.jpg"/>
            <p:cNvPicPr>
              <a:picLocks noChangeAspect="1" noChangeArrowheads="1"/>
            </p:cNvPicPr>
            <p:nvPr/>
          </p:nvPicPr>
          <p:blipFill>
            <a:blip r:embed="rId6" cstate="print">
              <a:lum contrast="20000"/>
            </a:blip>
            <a:srcRect b="8098"/>
            <a:stretch>
              <a:fillRect/>
            </a:stretch>
          </p:blipFill>
          <p:spPr bwMode="auto">
            <a:xfrm>
              <a:off x="6281" y="3313"/>
              <a:ext cx="3536" cy="2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6" descr="F:\交行全国路演\广州\广州中华广场4月10号\IMG_7492.JPG"/>
            <p:cNvPicPr>
              <a:picLocks noChangeAspect="1" noChangeArrowheads="1"/>
            </p:cNvPicPr>
            <p:nvPr/>
          </p:nvPicPr>
          <p:blipFill>
            <a:blip r:embed="rId7" cstate="print">
              <a:lum contrast="10000"/>
            </a:blip>
            <a:srcRect b="8098"/>
            <a:stretch>
              <a:fillRect/>
            </a:stretch>
          </p:blipFill>
          <p:spPr bwMode="auto">
            <a:xfrm>
              <a:off x="9809" y="3313"/>
              <a:ext cx="3534" cy="2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28" b="89945" l="10000" r="90000">
                        <a14:foregroundMark x1="43500" y1="30896" x2="43500" y2="30896"/>
                        <a14:foregroundMark x1="30125" y1="29433" x2="30125" y2="29433"/>
                        <a14:foregroundMark x1="69750" y1="25960" x2="69750" y2="25960"/>
                        <a14:foregroundMark x1="64625" y1="13163" x2="64625" y2="13163"/>
                        <a14:foregroundMark x1="62250" y1="11700" x2="62250" y2="11700"/>
                        <a14:foregroundMark x1="67625" y1="17916" x2="67625" y2="17916"/>
                        <a14:foregroundMark x1="51625" y1="8958" x2="51625" y2="8958"/>
                        <a14:foregroundMark x1="40875" y1="10055" x2="40875" y2="10055"/>
                        <a14:foregroundMark x1="33625" y1="13894" x2="33625" y2="13894"/>
                        <a14:foregroundMark x1="32875" y1="16636" x2="32875" y2="16636"/>
                        <a14:foregroundMark x1="31875" y1="19378" x2="31875" y2="19378"/>
                        <a14:foregroundMark x1="36375" y1="12614" x2="36375" y2="12614"/>
                        <a14:foregroundMark x1="54375" y1="9506" x2="54375" y2="9506"/>
                        <a14:foregroundMark x1="58000" y1="10420" x2="58000" y2="10420"/>
                        <a14:foregroundMark x1="53000" y1="77331" x2="53000" y2="77331"/>
                        <a14:foregroundMark x1="51625" y1="82633" x2="51625" y2="82633"/>
                        <a14:foregroundMark x1="52625" y1="72395" x2="52625" y2="72395"/>
                        <a14:foregroundMark x1="56500" y1="73309" x2="56500" y2="73309"/>
                        <a14:foregroundMark x1="44375" y1="81901" x2="44375" y2="81901"/>
                        <a14:foregroundMark x1="32500" y1="81536" x2="32500" y2="81536"/>
                        <a14:foregroundMark x1="30125" y1="73675" x2="30125" y2="73675"/>
                        <a14:foregroundMark x1="42875" y1="72029" x2="42875" y2="72029"/>
                        <a14:foregroundMark x1="60625" y1="75868" x2="60625" y2="75868"/>
                        <a14:foregroundMark x1="61125" y1="80073" x2="61125" y2="80073"/>
                        <a14:foregroundMark x1="66500" y1="76782" x2="66500" y2="76782"/>
                        <a14:foregroundMark x1="53125" y1="36746" x2="53125" y2="36746"/>
                        <a14:foregroundMark x1="45125" y1="31993" x2="45125" y2="319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8535" y="4333255"/>
            <a:ext cx="1053134" cy="720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170" y="4171950"/>
            <a:ext cx="3562350" cy="871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长安汽车逸动空间策划设计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逸动、CS35、长安商用系列全国路演销售活动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2011-2013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全国二、三线城市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8" name="图片 7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14605" y="-17145"/>
            <a:ext cx="9159875" cy="4067175"/>
            <a:chOff x="2652" y="648"/>
            <a:chExt cx="11273" cy="5005"/>
          </a:xfrm>
        </p:grpSpPr>
        <p:pic>
          <p:nvPicPr>
            <p:cNvPr id="13517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7" y="648"/>
              <a:ext cx="4045" cy="2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73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" y="648"/>
              <a:ext cx="3866" cy="2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7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07"/>
            <a:stretch>
              <a:fillRect/>
            </a:stretch>
          </p:blipFill>
          <p:spPr bwMode="auto">
            <a:xfrm>
              <a:off x="6447" y="3074"/>
              <a:ext cx="4064" cy="2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2" y="3090"/>
              <a:ext cx="3843" cy="256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/>
            <a:srcRect l="11256"/>
            <a:stretch>
              <a:fillRect/>
            </a:stretch>
          </p:blipFill>
          <p:spPr>
            <a:xfrm>
              <a:off x="10482" y="648"/>
              <a:ext cx="3439" cy="256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7"/>
            <a:srcRect l="10894"/>
            <a:stretch>
              <a:fillRect/>
            </a:stretch>
          </p:blipFill>
          <p:spPr>
            <a:xfrm>
              <a:off x="10496" y="3090"/>
              <a:ext cx="3429" cy="2563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805" y1="50684" x2="49805" y2="50684"/>
                      </a14:backgroundRemoval>
                    </a14:imgEffect>
                  </a14:imgLayer>
                </a14:imgProps>
              </a:ext>
            </a:extLst>
          </a:blip>
          <a:srcRect l="19535" t="16776" r="19169" b="23756"/>
          <a:stretch>
            <a:fillRect/>
          </a:stretch>
        </p:blipFill>
        <p:spPr>
          <a:xfrm>
            <a:off x="8056743" y="4222333"/>
            <a:ext cx="656718" cy="6371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7170" y="4171950"/>
            <a:ext cx="3562350" cy="661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沃尔沃区域性车展策划设计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2012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全国各经销商城市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" name="图片 3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805" y1="50684" x2="49805" y2="50684"/>
                      </a14:backgroundRemoval>
                    </a14:imgEffect>
                  </a14:imgLayer>
                </a14:imgProps>
              </a:ext>
            </a:extLst>
          </a:blip>
          <a:srcRect l="19535" t="16776" r="19169" b="23756"/>
          <a:stretch>
            <a:fillRect/>
          </a:stretch>
        </p:blipFill>
        <p:spPr>
          <a:xfrm>
            <a:off x="8056743" y="4222333"/>
            <a:ext cx="656718" cy="637123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5080" y="-9525"/>
            <a:ext cx="9154160" cy="4070350"/>
            <a:chOff x="2649" y="930"/>
            <a:chExt cx="11146" cy="4956"/>
          </a:xfrm>
        </p:grpSpPr>
        <p:pic>
          <p:nvPicPr>
            <p:cNvPr id="131092" name="Picture 8" descr="图片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06"/>
            <a:stretch>
              <a:fillRect/>
            </a:stretch>
          </p:blipFill>
          <p:spPr bwMode="auto">
            <a:xfrm>
              <a:off x="6162" y="3349"/>
              <a:ext cx="3832" cy="2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95" name="Picture 8" descr="图片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3" y="3013"/>
              <a:ext cx="3822" cy="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93" name="Picture 8" descr="图片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" y="3013"/>
              <a:ext cx="3531" cy="2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90" name="Picture 9" descr="图片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1" y="930"/>
              <a:ext cx="3829" cy="2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91" name="Picture 9" descr="图片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8" b="9946"/>
            <a:stretch>
              <a:fillRect/>
            </a:stretch>
          </p:blipFill>
          <p:spPr bwMode="auto">
            <a:xfrm>
              <a:off x="9973" y="930"/>
              <a:ext cx="3822" cy="2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94" name="Picture 8" descr="图片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46"/>
            <a:stretch>
              <a:fillRect/>
            </a:stretch>
          </p:blipFill>
          <p:spPr bwMode="auto">
            <a:xfrm>
              <a:off x="2649" y="930"/>
              <a:ext cx="3535" cy="24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文本框 10"/>
          <p:cNvSpPr txBox="1"/>
          <p:nvPr/>
        </p:nvSpPr>
        <p:spPr>
          <a:xfrm>
            <a:off x="217170" y="4171950"/>
            <a:ext cx="3562350" cy="627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沃尔沃S60商场巡展策划设计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2012-2013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全国各一二线城市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" name="图片 5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6350"/>
            <a:ext cx="9146540" cy="5144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805" y1="50684" x2="49805" y2="50684"/>
                      </a14:backgroundRemoval>
                    </a14:imgEffect>
                  </a14:imgLayer>
                </a14:imgProps>
              </a:ext>
            </a:extLst>
          </a:blip>
          <a:srcRect l="19535" t="16776" r="19169" b="23756"/>
          <a:stretch>
            <a:fillRect/>
          </a:stretch>
        </p:blipFill>
        <p:spPr>
          <a:xfrm>
            <a:off x="8056743" y="4222333"/>
            <a:ext cx="656718" cy="6371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7170" y="4171950"/>
            <a:ext cx="3562350" cy="609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Lucida Grande" charset="0"/>
              </a:rPr>
              <a:t>北京沃尔沃V60上市发布会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Lucida Grande" charset="0"/>
            </a:endParaRPr>
          </a:p>
          <a:p>
            <a:pPr lvl="0" algn="l">
              <a:lnSpc>
                <a:spcPct val="160000"/>
              </a:lnSpc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2014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北京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175" y="-5715"/>
            <a:ext cx="9163685" cy="4086799"/>
            <a:chOff x="4150" y="-584"/>
            <a:chExt cx="14520" cy="7117"/>
          </a:xfrm>
        </p:grpSpPr>
        <p:pic>
          <p:nvPicPr>
            <p:cNvPr id="71700" name="Picture 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2796"/>
              <a:ext cx="4900" cy="3737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  <p:pic>
          <p:nvPicPr>
            <p:cNvPr id="71702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1" y="2790"/>
              <a:ext cx="5309" cy="3743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  <p:pic>
          <p:nvPicPr>
            <p:cNvPr id="71704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2" y="2796"/>
              <a:ext cx="4339" cy="3737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  <p:pic>
          <p:nvPicPr>
            <p:cNvPr id="71699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" r="867" b="7722"/>
            <a:stretch>
              <a:fillRect/>
            </a:stretch>
          </p:blipFill>
          <p:spPr bwMode="auto">
            <a:xfrm>
              <a:off x="4150" y="-584"/>
              <a:ext cx="4314" cy="3433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  <p:pic>
          <p:nvPicPr>
            <p:cNvPr id="71701" name="Picture 6"/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2" y="-584"/>
              <a:ext cx="5308" cy="3433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  <p:pic>
          <p:nvPicPr>
            <p:cNvPr id="71703" name="Picture 8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" y="-584"/>
              <a:ext cx="4929" cy="3432"/>
            </a:xfrm>
            <a:prstGeom prst="rect">
              <a:avLst/>
            </a:prstGeom>
            <a:noFill/>
            <a:ln>
              <a:noFill/>
            </a:ln>
            <a:effectLst>
              <a:outerShdw blurRad="63500" algn="ctr" rotWithShape="0">
                <a:srgbClr val="000000">
                  <a:alpha val="67998"/>
                </a:srgbClr>
              </a:outerShdw>
            </a:effectLst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-6985" y="-8255"/>
            <a:ext cx="9157970" cy="4072890"/>
            <a:chOff x="9566" y="4248"/>
            <a:chExt cx="10930" cy="4860"/>
          </a:xfrm>
        </p:grpSpPr>
        <p:grpSp>
          <p:nvGrpSpPr>
            <p:cNvPr id="11" name="组合 10"/>
            <p:cNvGrpSpPr/>
            <p:nvPr/>
          </p:nvGrpSpPr>
          <p:grpSpPr>
            <a:xfrm>
              <a:off x="9567" y="4260"/>
              <a:ext cx="3719" cy="2466"/>
              <a:chOff x="9567" y="4226"/>
              <a:chExt cx="3719" cy="2466"/>
            </a:xfrm>
          </p:grpSpPr>
          <p:sp>
            <p:nvSpPr>
              <p:cNvPr id="132114" name="矩形 21"/>
              <p:cNvSpPr>
                <a:spLocks noChangeArrowheads="1"/>
              </p:cNvSpPr>
              <p:nvPr/>
            </p:nvSpPr>
            <p:spPr bwMode="auto">
              <a:xfrm>
                <a:off x="9567" y="4226"/>
                <a:ext cx="3719" cy="2466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  <a:miter lim="800000"/>
              </a:ln>
            </p:spPr>
            <p:txBody>
              <a:bodyPr anchor="ctr"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4100" smtClean="0">
                  <a:solidFill>
                    <a:srgbClr val="FFFFFF"/>
                  </a:solidFill>
                  <a:latin typeface="Calibri" charset="0"/>
                  <a:ea typeface="宋体" charset="0"/>
                  <a:cs typeface="宋体" charset="0"/>
                  <a:sym typeface="Gill Sans" charset="0"/>
                </a:endParaRPr>
              </a:p>
            </p:txBody>
          </p:sp>
          <p:pic>
            <p:nvPicPr>
              <p:cNvPr id="132115" name="Picture 1" descr="C:\Users\nana.sun\AppData\Local\Temp\Rar$DR01.232\二手车展区效果图\01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8" y="4382"/>
                <a:ext cx="3697" cy="208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2117" name="Picture 6" descr="http://minimg.hexun.com/i9.hexunimg.cn/2011-09-09/133249831_200x15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3" y="4248"/>
              <a:ext cx="3783" cy="2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r="7318" b="11528"/>
            <a:stretch>
              <a:fillRect/>
            </a:stretch>
          </p:blipFill>
          <p:spPr>
            <a:xfrm>
              <a:off x="16739" y="6727"/>
              <a:ext cx="3757" cy="238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5"/>
            <a:srcRect b="5866"/>
            <a:stretch>
              <a:fillRect/>
            </a:stretch>
          </p:blipFill>
          <p:spPr>
            <a:xfrm>
              <a:off x="9566" y="6727"/>
              <a:ext cx="3742" cy="2367"/>
            </a:xfrm>
            <a:prstGeom prst="rect">
              <a:avLst/>
            </a:prstGeom>
          </p:spPr>
        </p:pic>
        <p:pic>
          <p:nvPicPr>
            <p:cNvPr id="132116" name="Picture 4" descr="http://img0.pcauto.com.cn/pcauto/1106/25/1545179_DSC_0138_thumb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80" y="4255"/>
              <a:ext cx="3737" cy="2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/>
            <a:srcRect t="1" b="5113"/>
            <a:stretch>
              <a:fillRect/>
            </a:stretch>
          </p:blipFill>
          <p:spPr>
            <a:xfrm>
              <a:off x="13145" y="6727"/>
              <a:ext cx="3757" cy="2367"/>
            </a:xfrm>
            <a:prstGeom prst="rect">
              <a:avLst/>
            </a:prstGeom>
          </p:spPr>
        </p:pic>
      </p:grpSp>
      <p:pic>
        <p:nvPicPr>
          <p:cNvPr id="9" name="图片 8" descr="mpt8_2010101407012266.jpg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2"/>
          <a:stretch>
            <a:fillRect/>
          </a:stretch>
        </p:blipFill>
        <p:spPr>
          <a:xfrm>
            <a:off x="7989058" y="4249360"/>
            <a:ext cx="792088" cy="5259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7170" y="4171950"/>
            <a:ext cx="3562350" cy="627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奥迪A4L二手车区域巡展策划设计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2013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全国二、三线城市及百强县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" name="图片 5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7170" y="4171950"/>
            <a:ext cx="3562350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广本大篷车策划运营</a:t>
            </a:r>
            <a:endParaRPr lang="zh-CN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5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年  全国三、四线城市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8890" y="-9525"/>
            <a:ext cx="9162415" cy="4098290"/>
            <a:chOff x="255" y="2490"/>
            <a:chExt cx="9600" cy="4294"/>
          </a:xfrm>
        </p:grpSpPr>
        <p:pic>
          <p:nvPicPr>
            <p:cNvPr id="2" name="图片 1" descr="IMG_95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3" y="4634"/>
              <a:ext cx="3226" cy="2150"/>
            </a:xfrm>
            <a:prstGeom prst="rect">
              <a:avLst/>
            </a:prstGeom>
          </p:spPr>
        </p:pic>
        <p:pic>
          <p:nvPicPr>
            <p:cNvPr id="14" name="图片 13" descr="IMG_8915_看图王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5" y="4752"/>
              <a:ext cx="3210" cy="2033"/>
            </a:xfrm>
            <a:prstGeom prst="rect">
              <a:avLst/>
            </a:prstGeom>
          </p:spPr>
        </p:pic>
        <p:pic>
          <p:nvPicPr>
            <p:cNvPr id="15" name="图片 14" descr="P50531-191736_看图王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5" y="2490"/>
              <a:ext cx="3210" cy="2287"/>
            </a:xfrm>
            <a:prstGeom prst="rect">
              <a:avLst/>
            </a:prstGeom>
          </p:spPr>
        </p:pic>
        <p:pic>
          <p:nvPicPr>
            <p:cNvPr id="17" name="图片 16" descr="0624_19_看图王"/>
            <p:cNvPicPr>
              <a:picLocks noChangeAspect="1"/>
            </p:cNvPicPr>
            <p:nvPr/>
          </p:nvPicPr>
          <p:blipFill>
            <a:blip r:embed="rId5"/>
            <a:srcRect b="3279"/>
            <a:stretch>
              <a:fillRect/>
            </a:stretch>
          </p:blipFill>
          <p:spPr>
            <a:xfrm>
              <a:off x="255" y="4572"/>
              <a:ext cx="3210" cy="2212"/>
            </a:xfrm>
            <a:prstGeom prst="rect">
              <a:avLst/>
            </a:prstGeom>
          </p:spPr>
        </p:pic>
        <p:pic>
          <p:nvPicPr>
            <p:cNvPr id="16" name="图片 15" descr="0624_9_看图王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5" y="2490"/>
              <a:ext cx="3210" cy="2287"/>
            </a:xfrm>
            <a:prstGeom prst="rect">
              <a:avLst/>
            </a:prstGeom>
          </p:spPr>
        </p:pic>
        <p:pic>
          <p:nvPicPr>
            <p:cNvPr id="18" name="图片 17" descr="IMG_7572_看图王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45" y="2490"/>
              <a:ext cx="3210" cy="2287"/>
            </a:xfrm>
            <a:prstGeom prst="rect">
              <a:avLst/>
            </a:prstGeom>
          </p:spPr>
        </p:pic>
      </p:grpSp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7005" y="4410075"/>
            <a:ext cx="1106170" cy="3244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4445" y="-9525"/>
            <a:ext cx="9156700" cy="4095750"/>
            <a:chOff x="2790" y="690"/>
            <a:chExt cx="11215" cy="5225"/>
          </a:xfrm>
        </p:grpSpPr>
        <p:pic>
          <p:nvPicPr>
            <p:cNvPr id="82948" name="Picture 12" descr="IMG_392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90" y="690"/>
              <a:ext cx="3488" cy="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949" name="Picture 13" descr="IMG_385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78" y="690"/>
              <a:ext cx="3925" cy="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950" name="Picture 14" descr="IMG_4011"/>
            <p:cNvPicPr>
              <a:picLocks noChangeAspect="1" noChangeArrowheads="1"/>
            </p:cNvPicPr>
            <p:nvPr/>
          </p:nvPicPr>
          <p:blipFill>
            <a:blip r:embed="rId4"/>
            <a:srcRect b="3519"/>
            <a:stretch>
              <a:fillRect/>
            </a:stretch>
          </p:blipFill>
          <p:spPr bwMode="auto">
            <a:xfrm>
              <a:off x="10195" y="690"/>
              <a:ext cx="3810" cy="26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951" name="Picture 15" descr="IMG_376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78" y="3295"/>
              <a:ext cx="3925" cy="2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952" name="Picture 16" descr="IMG_388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91" y="3282"/>
              <a:ext cx="3488" cy="26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953" name="Picture 17" descr="CIMG0776"/>
            <p:cNvPicPr>
              <a:picLocks noChangeAspect="1" noChangeArrowheads="1"/>
            </p:cNvPicPr>
            <p:nvPr/>
          </p:nvPicPr>
          <p:blipFill>
            <a:blip r:embed="rId7"/>
            <a:srcRect t="8719"/>
            <a:stretch>
              <a:fillRect/>
            </a:stretch>
          </p:blipFill>
          <p:spPr bwMode="auto">
            <a:xfrm>
              <a:off x="10183" y="3295"/>
              <a:ext cx="3822" cy="2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47818" y1="36667" x2="47818" y2="36667"/>
                        <a14:foregroundMark x1="51818" y1="21429" x2="51818" y2="21429"/>
                        <a14:foregroundMark x1="56545" y1="22381" x2="56545" y2="22381"/>
                        <a14:foregroundMark x1="57091" y1="40952" x2="57091" y2="40952"/>
                        <a14:foregroundMark x1="61636" y1="39524" x2="61636" y2="39524"/>
                        <a14:foregroundMark x1="75636" y1="33810" x2="75636" y2="33810"/>
                        <a14:foregroundMark x1="88545" y1="32381" x2="88545" y2="32381"/>
                        <a14:foregroundMark x1="42727" y1="32857" x2="42727" y2="32857"/>
                        <a14:foregroundMark x1="25091" y1="35714" x2="25091" y2="35714"/>
                        <a14:foregroundMark x1="13818" y1="34762" x2="13818" y2="34762"/>
                        <a14:foregroundMark x1="18909" y1="84286" x2="18909" y2="84286"/>
                        <a14:foregroundMark x1="16909" y1="76667" x2="16909" y2="76667"/>
                        <a14:foregroundMark x1="24000" y1="73333" x2="24000" y2="73333"/>
                        <a14:foregroundMark x1="31273" y1="73333" x2="31273" y2="73333"/>
                        <a14:foregroundMark x1="35091" y1="77143" x2="35091" y2="77143"/>
                        <a14:foregroundMark x1="41818" y1="76667" x2="41818" y2="76667"/>
                        <a14:foregroundMark x1="51636" y1="77619" x2="51636" y2="77619"/>
                        <a14:foregroundMark x1="57818" y1="80476" x2="57818" y2="80476"/>
                        <a14:foregroundMark x1="63636" y1="81429" x2="63636" y2="81429"/>
                        <a14:foregroundMark x1="71091" y1="85238" x2="71091" y2="85238"/>
                        <a14:foregroundMark x1="76727" y1="81429" x2="76727" y2="81429"/>
                        <a14:backgroundMark x1="44182" y1="77619" x2="44182" y2="77619"/>
                        <a14:backgroundMark x1="59636" y1="77619" x2="59636" y2="776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4996" y="4435712"/>
            <a:ext cx="900212" cy="3437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7170" y="4171950"/>
            <a:ext cx="3562350" cy="627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6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现代上海国际电力设备及技术展览会展台设计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6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2011年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890" y="0"/>
            <a:ext cx="9153525" cy="4086860"/>
            <a:chOff x="3109" y="690"/>
            <a:chExt cx="10891" cy="4863"/>
          </a:xfrm>
        </p:grpSpPr>
        <p:pic>
          <p:nvPicPr>
            <p:cNvPr id="83974" name="Picture 9" descr="I:\农心-青岛调味品展示\展台照片\610___11\IMG_0022.JPG"/>
            <p:cNvPicPr>
              <a:picLocks noChangeAspect="1" noChangeArrowheads="1"/>
            </p:cNvPicPr>
            <p:nvPr/>
          </p:nvPicPr>
          <p:blipFill>
            <a:blip r:embed="rId2"/>
            <a:srcRect l="5765" r="22151"/>
            <a:stretch>
              <a:fillRect/>
            </a:stretch>
          </p:blipFill>
          <p:spPr bwMode="auto">
            <a:xfrm>
              <a:off x="3109" y="690"/>
              <a:ext cx="4675" cy="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5" name="Picture 4" descr="I:\农心-青岛调味品展示\展台照片\610___11\IMG_0028.JPG"/>
            <p:cNvPicPr>
              <a:picLocks noChangeAspect="1" noChangeArrowheads="1"/>
            </p:cNvPicPr>
            <p:nvPr/>
          </p:nvPicPr>
          <p:blipFill>
            <a:blip r:embed="rId3"/>
            <a:srcRect r="8086" b="12831"/>
            <a:stretch>
              <a:fillRect/>
            </a:stretch>
          </p:blipFill>
          <p:spPr bwMode="auto">
            <a:xfrm>
              <a:off x="7775" y="3035"/>
              <a:ext cx="3528" cy="25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6" name="Picture 2" descr="I:\农心-青岛调味品展示\展台照片\610___11\IMG_0045.JPG"/>
            <p:cNvPicPr>
              <a:picLocks noChangeAspect="1" noChangeArrowheads="1"/>
            </p:cNvPicPr>
            <p:nvPr/>
          </p:nvPicPr>
          <p:blipFill>
            <a:blip r:embed="rId4"/>
            <a:srcRect b="6250"/>
            <a:stretch>
              <a:fillRect/>
            </a:stretch>
          </p:blipFill>
          <p:spPr bwMode="auto">
            <a:xfrm>
              <a:off x="7775" y="690"/>
              <a:ext cx="3528" cy="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7" name="Picture 5" descr="I:\农心-青岛调味品展示\展台照片\610___11\IMG_0025.JPG"/>
            <p:cNvPicPr>
              <a:picLocks noChangeAspect="1" noChangeArrowheads="1"/>
            </p:cNvPicPr>
            <p:nvPr/>
          </p:nvPicPr>
          <p:blipFill>
            <a:blip r:embed="rId5"/>
            <a:srcRect l="11839" t="3342" r="20998" b="8505"/>
            <a:stretch>
              <a:fillRect/>
            </a:stretch>
          </p:blipFill>
          <p:spPr bwMode="auto">
            <a:xfrm>
              <a:off x="11300" y="690"/>
              <a:ext cx="1353" cy="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8" name="Picture 6" descr="I:\农心-青岛调味品展示\展台照片\610___11\IMG_0024.JPG"/>
            <p:cNvPicPr>
              <a:picLocks noChangeAspect="1" noChangeArrowheads="1"/>
            </p:cNvPicPr>
            <p:nvPr/>
          </p:nvPicPr>
          <p:blipFill>
            <a:blip r:embed="rId6"/>
            <a:srcRect l="13863" t="2196" r="12868" b="1637"/>
            <a:stretch>
              <a:fillRect/>
            </a:stretch>
          </p:blipFill>
          <p:spPr bwMode="auto">
            <a:xfrm>
              <a:off x="12645" y="690"/>
              <a:ext cx="1355" cy="2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79" name="Picture 7" descr="I:\农心-青岛调味品展示\展台照片\610___11\IMG_0033.JPG"/>
            <p:cNvPicPr>
              <a:picLocks noChangeAspect="1" noChangeArrowheads="1"/>
            </p:cNvPicPr>
            <p:nvPr/>
          </p:nvPicPr>
          <p:blipFill>
            <a:blip r:embed="rId7"/>
            <a:srcRect l="4205" r="25577" b="3928"/>
            <a:stretch>
              <a:fillRect/>
            </a:stretch>
          </p:blipFill>
          <p:spPr bwMode="auto">
            <a:xfrm>
              <a:off x="11300" y="3048"/>
              <a:ext cx="1368" cy="2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980" name="Picture 8" descr="I:\农心-青岛调味品展示\展台照片\610___11\IMG_0026.JPG"/>
            <p:cNvPicPr>
              <a:picLocks noChangeAspect="1" noChangeArrowheads="1"/>
            </p:cNvPicPr>
            <p:nvPr/>
          </p:nvPicPr>
          <p:blipFill>
            <a:blip r:embed="rId8"/>
            <a:srcRect l="12402" t="19878" r="45430" b="20946"/>
            <a:stretch>
              <a:fillRect/>
            </a:stretch>
          </p:blipFill>
          <p:spPr bwMode="auto">
            <a:xfrm>
              <a:off x="12650" y="3020"/>
              <a:ext cx="1350" cy="2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5" descr="1_131020143038_1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64" y="4288868"/>
            <a:ext cx="496476" cy="5040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170" y="4171950"/>
            <a:ext cx="3562350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青岛农心广州调味品展展台策划设计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2011年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205" y="2080260"/>
            <a:ext cx="6232525" cy="1082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新品发布搭建运营</a:t>
            </a:r>
            <a:endParaRPr lang="zh-CN" altLang="en-US" sz="25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LAUNCH</a:t>
            </a:r>
            <a:endParaRPr lang="en-US" altLang="zh-CN" sz="25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2540" y="-6350"/>
            <a:ext cx="9155430" cy="3976370"/>
            <a:chOff x="-4" y="1864"/>
            <a:chExt cx="9293" cy="4132"/>
          </a:xfrm>
        </p:grpSpPr>
        <p:pic>
          <p:nvPicPr>
            <p:cNvPr id="37894" name="Picture 12" descr="C:\Documents and Settings\Administrator\桌面\广润公司介绍\SHUMA2\DSC_6278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4" y="1864"/>
              <a:ext cx="6222" cy="4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5" name="Picture 13" descr="C:\Documents and Settings\Administrator\桌面\广润公司介绍\SHUMA2\IMG_1207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96" y="1864"/>
              <a:ext cx="3090" cy="2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8" descr="C:\Documents and Settings\Administrator\桌面\广润公司介绍\SHUMA ZHAOPIAN\图片3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99" y="3924"/>
              <a:ext cx="3090" cy="2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5035" y1="18038" x2="65035" y2="18038"/>
                        <a14:foregroundMark x1="51948" y1="24387" x2="51948" y2="24387"/>
                        <a14:foregroundMark x1="37862" y1="27128" x2="37862" y2="27128"/>
                        <a14:foregroundMark x1="36464" y1="67100" x2="36464" y2="67100"/>
                        <a14:foregroundMark x1="40759" y1="58009" x2="40759" y2="58009"/>
                        <a14:foregroundMark x1="50450" y1="68398" x2="50450" y2="68398"/>
                        <a14:foregroundMark x1="60639" y1="67100" x2="60639" y2="67100"/>
                        <a14:foregroundMark x1="49550" y1="57287" x2="49550" y2="57287"/>
                        <a14:foregroundMark x1="66533" y1="64214" x2="66533" y2="64214"/>
                        <a14:foregroundMark x1="73327" y1="64214" x2="73327" y2="64214"/>
                        <a14:foregroundMark x1="79121" y1="64214" x2="79121" y2="64214"/>
                        <a14:foregroundMark x1="90210" y1="62915" x2="90210" y2="62915"/>
                        <a14:foregroundMark x1="87313" y1="65657" x2="87313" y2="65657"/>
                        <a14:foregroundMark x1="96503" y1="66378" x2="96503" y2="66378"/>
                        <a14:foregroundMark x1="23876" y1="66378" x2="23876" y2="66378"/>
                        <a14:foregroundMark x1="8292" y1="64214" x2="8292" y2="64214"/>
                        <a14:foregroundMark x1="13686" y1="70563" x2="13686" y2="70563"/>
                        <a14:foregroundMark x1="2997" y1="69841" x2="2997" y2="69841"/>
                        <a14:backgroundMark x1="66533" y1="41847" x2="66533" y2="41847"/>
                      </a14:backgroundRemoval>
                    </a14:imgEffect>
                  </a14:imgLayer>
                </a14:imgProps>
              </a:ext>
            </a:extLst>
          </a:blip>
          <a:srcRect b="23833"/>
          <a:stretch>
            <a:fillRect/>
          </a:stretch>
        </p:blipFill>
        <p:spPr>
          <a:xfrm>
            <a:off x="8025061" y="4370090"/>
            <a:ext cx="720080" cy="37970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7170" y="4171950"/>
            <a:ext cx="3562350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速迈发布会策划设计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2010/1/21   上海佘山艾美酒店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"/>
            <a:ext cx="9146540" cy="5144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09345" y="1827530"/>
            <a:ext cx="3706495" cy="510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5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sym typeface="+mn-ea"/>
              </a:rPr>
              <a:t>全方位服务团队</a:t>
            </a:r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122680" y="2328545"/>
            <a:ext cx="4077970" cy="1475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整案策划团队     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专注服务</a:t>
            </a: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  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创意设计团队     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拒绝平凡想象力</a:t>
            </a: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  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制作搭建团队     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品质至上</a:t>
            </a: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  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" charset="0"/>
              <a:sym typeface="+mn-ea"/>
            </a:endParaRPr>
          </a:p>
          <a:p>
            <a:pPr algn="l">
              <a:lnSpc>
                <a:spcPct val="140000"/>
              </a:lnSpc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运营执行团队     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永远为品牌追求激情</a:t>
            </a: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   </a:t>
            </a:r>
            <a:endParaRPr lang="zh-CN" altLang="en-US" sz="13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charset="0"/>
              <a:ea typeface="微软雅黑" charset="0"/>
            </a:endParaRPr>
          </a:p>
          <a:p>
            <a:pPr algn="l">
              <a:lnSpc>
                <a:spcPct val="140000"/>
              </a:lnSpc>
            </a:pPr>
            <a:r>
              <a:rPr lang="zh-CN" altLang="en-US" sz="13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新媒体服务团队     </a:t>
            </a:r>
            <a:r>
              <a:rPr lang="zh-CN" altLang="en-US" sz="90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  <a:sym typeface="+mn-ea"/>
              </a:rPr>
              <a:t>科技掌握先机</a:t>
            </a:r>
            <a:endParaRPr lang="zh-CN" altLang="en-US" sz="900"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9" name="图片 8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-11430" y="-8255"/>
            <a:ext cx="9165320" cy="3982244"/>
            <a:chOff x="1677" y="2282"/>
            <a:chExt cx="8375" cy="3639"/>
          </a:xfrm>
        </p:grpSpPr>
        <p:pic>
          <p:nvPicPr>
            <p:cNvPr id="50185" name="Picture 19" descr="DSC_8636"/>
            <p:cNvPicPr>
              <a:picLocks noChangeAspect="1" noChangeArrowheads="1"/>
            </p:cNvPicPr>
            <p:nvPr/>
          </p:nvPicPr>
          <p:blipFill>
            <a:blip r:embed="rId2"/>
            <a:srcRect l="5020" r="4518" b="6902"/>
            <a:stretch>
              <a:fillRect/>
            </a:stretch>
          </p:blipFill>
          <p:spPr bwMode="auto">
            <a:xfrm>
              <a:off x="1677" y="2282"/>
              <a:ext cx="5406" cy="36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7058" y="2283"/>
              <a:ext cx="2994" cy="3635"/>
              <a:chOff x="9278" y="-3131"/>
              <a:chExt cx="3672" cy="4458"/>
            </a:xfrm>
          </p:grpSpPr>
          <p:pic>
            <p:nvPicPr>
              <p:cNvPr id="12" name="Picture 9" descr="DSC_8944"/>
              <p:cNvPicPr>
                <a:picLocks noChangeAspect="1" noChangeArrowheads="1"/>
              </p:cNvPicPr>
              <p:nvPr/>
            </p:nvPicPr>
            <p:blipFill>
              <a:blip r:embed="rId3"/>
              <a:srcRect t="8416"/>
              <a:stretch>
                <a:fillRect/>
              </a:stretch>
            </p:blipFill>
            <p:spPr bwMode="auto">
              <a:xfrm>
                <a:off x="9278" y="-3131"/>
                <a:ext cx="3672" cy="2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12" descr="VS7A3174"/>
              <p:cNvPicPr>
                <a:picLocks noChangeAspect="1" noChangeArrowheads="1"/>
              </p:cNvPicPr>
              <p:nvPr/>
            </p:nvPicPr>
            <p:blipFill>
              <a:blip r:embed="rId4"/>
              <a:srcRect b="5325"/>
              <a:stretch>
                <a:fillRect/>
              </a:stretch>
            </p:blipFill>
            <p:spPr bwMode="auto">
              <a:xfrm>
                <a:off x="9278" y="-950"/>
                <a:ext cx="3656" cy="2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5035" y1="18038" x2="65035" y2="18038"/>
                        <a14:foregroundMark x1="51948" y1="24387" x2="51948" y2="24387"/>
                        <a14:foregroundMark x1="37862" y1="27128" x2="37862" y2="27128"/>
                        <a14:foregroundMark x1="36464" y1="67100" x2="36464" y2="67100"/>
                        <a14:foregroundMark x1="40759" y1="58009" x2="40759" y2="58009"/>
                        <a14:foregroundMark x1="50450" y1="68398" x2="50450" y2="68398"/>
                        <a14:foregroundMark x1="60639" y1="67100" x2="60639" y2="67100"/>
                        <a14:foregroundMark x1="49550" y1="57287" x2="49550" y2="57287"/>
                        <a14:foregroundMark x1="66533" y1="64214" x2="66533" y2="64214"/>
                        <a14:foregroundMark x1="73327" y1="64214" x2="73327" y2="64214"/>
                        <a14:foregroundMark x1="79121" y1="64214" x2="79121" y2="64214"/>
                        <a14:foregroundMark x1="90210" y1="62915" x2="90210" y2="62915"/>
                        <a14:foregroundMark x1="87313" y1="65657" x2="87313" y2="65657"/>
                        <a14:foregroundMark x1="96503" y1="66378" x2="96503" y2="66378"/>
                        <a14:foregroundMark x1="23876" y1="66378" x2="23876" y2="66378"/>
                        <a14:foregroundMark x1="8292" y1="64214" x2="8292" y2="64214"/>
                        <a14:foregroundMark x1="13686" y1="70563" x2="13686" y2="70563"/>
                        <a14:foregroundMark x1="2997" y1="69841" x2="2997" y2="69841"/>
                        <a14:backgroundMark x1="66533" y1="41847" x2="66533" y2="41847"/>
                      </a14:backgroundRemoval>
                    </a14:imgEffect>
                  </a14:imgLayer>
                </a14:imgProps>
              </a:ext>
            </a:extLst>
          </a:blip>
          <a:srcRect b="23833"/>
          <a:stretch>
            <a:fillRect/>
          </a:stretch>
        </p:blipFill>
        <p:spPr>
          <a:xfrm>
            <a:off x="8025061" y="4370090"/>
            <a:ext cx="720080" cy="37970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7170" y="4171950"/>
            <a:ext cx="3562350" cy="640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东风悦达起亚K2新车上市会运营搭建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2011/7/10 成都世纪城新国际会展中心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7" name="图片 6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35" y="-3175"/>
            <a:ext cx="9150985" cy="3964305"/>
            <a:chOff x="1677" y="2282"/>
            <a:chExt cx="11078" cy="5026"/>
          </a:xfrm>
        </p:grpSpPr>
        <p:pic>
          <p:nvPicPr>
            <p:cNvPr id="54276" name="Picture 3" descr="C:\Users\Administrator\Desktop\选片\6开场表演\DSC_0515.JPG"/>
            <p:cNvPicPr>
              <a:picLocks noChangeAspect="1" noChangeArrowheads="1"/>
            </p:cNvPicPr>
            <p:nvPr/>
          </p:nvPicPr>
          <p:blipFill>
            <a:blip r:embed="rId2"/>
            <a:srcRect t="20155" b="15813"/>
            <a:stretch>
              <a:fillRect/>
            </a:stretch>
          </p:blipFill>
          <p:spPr bwMode="auto">
            <a:xfrm>
              <a:off x="1677" y="2282"/>
              <a:ext cx="5544" cy="2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7" name="Picture 2" descr="C:\Users\Administrator\Desktop\选片\6开场表演\DSC_0532.JPG"/>
            <p:cNvPicPr>
              <a:picLocks noChangeAspect="1" noChangeArrowheads="1"/>
            </p:cNvPicPr>
            <p:nvPr/>
          </p:nvPicPr>
          <p:blipFill>
            <a:blip r:embed="rId3"/>
            <a:srcRect t="17792" b="18176"/>
            <a:stretch>
              <a:fillRect/>
            </a:stretch>
          </p:blipFill>
          <p:spPr bwMode="auto">
            <a:xfrm>
              <a:off x="7211" y="2282"/>
              <a:ext cx="5544" cy="25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8" name="Picture 2" descr="C:\Users\Administrator\Desktop\选片\9亮相表演\DSC_0575.JPG"/>
            <p:cNvPicPr>
              <a:picLocks noChangeAspect="1" noChangeArrowheads="1"/>
            </p:cNvPicPr>
            <p:nvPr/>
          </p:nvPicPr>
          <p:blipFill>
            <a:blip r:embed="rId4"/>
            <a:srcRect t="27277" b="8691"/>
            <a:stretch>
              <a:fillRect/>
            </a:stretch>
          </p:blipFill>
          <p:spPr bwMode="auto">
            <a:xfrm>
              <a:off x="1677" y="4778"/>
              <a:ext cx="5544" cy="2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" name="Picture 25" descr="C:\Users\Administrator\Desktop\选片\23After Party\DSC_0486.JPG"/>
            <p:cNvPicPr>
              <a:picLocks noChangeAspect="1" noChangeArrowheads="1"/>
            </p:cNvPicPr>
            <p:nvPr/>
          </p:nvPicPr>
          <p:blipFill rotWithShape="1">
            <a:blip r:embed="rId5"/>
            <a:srcRect t="21338" b="14515"/>
            <a:stretch>
              <a:fillRect/>
            </a:stretch>
          </p:blipFill>
          <p:spPr bwMode="auto">
            <a:xfrm>
              <a:off x="7186" y="4797"/>
              <a:ext cx="5569" cy="2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65035" y1="18038" x2="65035" y2="18038"/>
                        <a14:foregroundMark x1="51948" y1="24387" x2="51948" y2="24387"/>
                        <a14:foregroundMark x1="37862" y1="27128" x2="37862" y2="27128"/>
                        <a14:foregroundMark x1="36464" y1="67100" x2="36464" y2="67100"/>
                        <a14:foregroundMark x1="40759" y1="58009" x2="40759" y2="58009"/>
                        <a14:foregroundMark x1="50450" y1="68398" x2="50450" y2="68398"/>
                        <a14:foregroundMark x1="60639" y1="67100" x2="60639" y2="67100"/>
                        <a14:foregroundMark x1="49550" y1="57287" x2="49550" y2="57287"/>
                        <a14:foregroundMark x1="66533" y1="64214" x2="66533" y2="64214"/>
                        <a14:foregroundMark x1="73327" y1="64214" x2="73327" y2="64214"/>
                        <a14:foregroundMark x1="79121" y1="64214" x2="79121" y2="64214"/>
                        <a14:foregroundMark x1="90210" y1="62915" x2="90210" y2="62915"/>
                        <a14:foregroundMark x1="87313" y1="65657" x2="87313" y2="65657"/>
                        <a14:foregroundMark x1="96503" y1="66378" x2="96503" y2="66378"/>
                        <a14:foregroundMark x1="23876" y1="66378" x2="23876" y2="66378"/>
                        <a14:foregroundMark x1="8292" y1="64214" x2="8292" y2="64214"/>
                        <a14:foregroundMark x1="13686" y1="70563" x2="13686" y2="70563"/>
                        <a14:foregroundMark x1="2997" y1="69841" x2="2997" y2="69841"/>
                        <a14:backgroundMark x1="66533" y1="41847" x2="66533" y2="41847"/>
                      </a14:backgroundRemoval>
                    </a14:imgEffect>
                  </a14:imgLayer>
                </a14:imgProps>
              </a:ext>
            </a:extLst>
          </a:blip>
          <a:srcRect b="23833"/>
          <a:stretch>
            <a:fillRect/>
          </a:stretch>
        </p:blipFill>
        <p:spPr>
          <a:xfrm>
            <a:off x="8025061" y="4370090"/>
            <a:ext cx="720080" cy="3797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170" y="4171950"/>
            <a:ext cx="3562350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 hangingPunct="1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东风悦达起亚K3新车上市会运营搭建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2012/10/16    济南奥林匹克体育中心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205" y="2080260"/>
            <a:ext cx="6232525" cy="1082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活动营销搭建运营</a:t>
            </a:r>
            <a:endParaRPr lang="zh-CN" altLang="en-US" sz="25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EVENT</a:t>
            </a:r>
            <a:endParaRPr lang="en-US" altLang="zh-CN" sz="25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奥迪QUATTRO杯高尔夫锦标赛上海站策划设计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2008/4  上海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635" y="-9525"/>
            <a:ext cx="9147175" cy="3987800"/>
            <a:chOff x="2657" y="734"/>
            <a:chExt cx="11381" cy="5470"/>
          </a:xfrm>
        </p:grpSpPr>
        <p:pic>
          <p:nvPicPr>
            <p:cNvPr id="8198" name="Picture 5" descr="S800447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" y="734"/>
              <a:ext cx="3641" cy="2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6" descr="DSC_00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" y="734"/>
              <a:ext cx="4103" cy="2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17" descr="DSC_008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1" y="734"/>
              <a:ext cx="1797" cy="2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 descr="DSC_006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1" y="734"/>
              <a:ext cx="1907" cy="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7" descr="DSC_006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657" y="3470"/>
              <a:ext cx="4097" cy="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736" y="3440"/>
              <a:ext cx="3637" cy="276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0357" y="3429"/>
              <a:ext cx="3680" cy="277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</p:pic>
      </p:grpSp>
      <p:pic>
        <p:nvPicPr>
          <p:cNvPr id="9" name="图片 8" descr="mpt8_2010101407012266.jpg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62"/>
          <a:stretch>
            <a:fillRect/>
          </a:stretch>
        </p:blipFill>
        <p:spPr>
          <a:xfrm>
            <a:off x="7989058" y="4220785"/>
            <a:ext cx="792088" cy="52591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NIKE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主题活动全国巡展策划设计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2008/7/20—2008/8/20      全国共10站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7669" b="21022"/>
          <a:stretch>
            <a:fillRect/>
          </a:stretch>
        </p:blipFill>
        <p:spPr>
          <a:xfrm>
            <a:off x="8039919" y="4312940"/>
            <a:ext cx="648072" cy="39732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-15875"/>
            <a:ext cx="9147175" cy="3989070"/>
            <a:chOff x="2779" y="690"/>
            <a:chExt cx="11015" cy="5605"/>
          </a:xfrm>
        </p:grpSpPr>
        <p:pic>
          <p:nvPicPr>
            <p:cNvPr id="66567" name="Picture 4" descr="IMG_024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79" y="690"/>
              <a:ext cx="3454" cy="27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66568" name="Picture 5" descr="IMG_024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025" y="690"/>
              <a:ext cx="2767" cy="27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66569" name="Picture 6" descr="IMG_025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00" y="690"/>
              <a:ext cx="4836" cy="27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66572" name="Picture 13" descr="IMG_023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80" y="3460"/>
              <a:ext cx="3444" cy="283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</p:pic>
        <p:pic>
          <p:nvPicPr>
            <p:cNvPr id="66570" name="Picture 7" descr="IMGP2557"/>
            <p:cNvPicPr>
              <a:picLocks noChangeAspect="1" noChangeArrowheads="1"/>
            </p:cNvPicPr>
            <p:nvPr/>
          </p:nvPicPr>
          <p:blipFill rotWithShape="1">
            <a:blip r:embed="rId7"/>
            <a:srcRect l="17851" r="9633"/>
            <a:stretch>
              <a:fillRect/>
            </a:stretch>
          </p:blipFill>
          <p:spPr bwMode="auto">
            <a:xfrm>
              <a:off x="10737" y="3456"/>
              <a:ext cx="3057" cy="2838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</p:pic>
        <p:pic>
          <p:nvPicPr>
            <p:cNvPr id="14" name="Picture 1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199" y="3460"/>
              <a:ext cx="4595" cy="283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 descr="金字塔PPT-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-8255"/>
            <a:ext cx="9161145" cy="5152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LG ISA KNOX 媒体发布会策划设计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2008/8/30  上海  外滩老码头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7620" y="-9863"/>
            <a:ext cx="9165759" cy="3978613"/>
            <a:chOff x="2664" y="688"/>
            <a:chExt cx="11406" cy="4950"/>
          </a:xfrm>
        </p:grpSpPr>
        <p:pic>
          <p:nvPicPr>
            <p:cNvPr id="64518" name="Picture 4" descr="KU3B351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4" y="690"/>
              <a:ext cx="7420" cy="4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19" name="Picture 8" descr="KU3B395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77" y="3090"/>
              <a:ext cx="3993" cy="25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20" name="Picture 9" descr="KU3B392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77" y="688"/>
              <a:ext cx="3993" cy="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6" name="图片 5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NIKE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主题活动全国巡展策划设计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2009/11/22—2009/12/22      全国共12站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080" y="-5715"/>
            <a:ext cx="9161145" cy="3983990"/>
            <a:chOff x="2835" y="675"/>
            <a:chExt cx="11245" cy="5310"/>
          </a:xfrm>
        </p:grpSpPr>
        <p:pic>
          <p:nvPicPr>
            <p:cNvPr id="69639" name="Picture 4" descr="IMG_568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152" y="675"/>
              <a:ext cx="3928" cy="265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69643" name="Picture 8" descr="DSC_763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146" y="3331"/>
              <a:ext cx="3934" cy="265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  <p:pic>
          <p:nvPicPr>
            <p:cNvPr id="13" name="Picture 9" descr="图片1"/>
            <p:cNvPicPr>
              <a:picLocks noChangeAspect="1" noChangeArrowheads="1"/>
            </p:cNvPicPr>
            <p:nvPr/>
          </p:nvPicPr>
          <p:blipFill rotWithShape="1">
            <a:blip r:embed="rId4"/>
            <a:srcRect l="9700" r="10564"/>
            <a:stretch>
              <a:fillRect/>
            </a:stretch>
          </p:blipFill>
          <p:spPr bwMode="auto">
            <a:xfrm>
              <a:off x="2835" y="675"/>
              <a:ext cx="7319" cy="5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7669" b="21022"/>
          <a:stretch>
            <a:fillRect/>
          </a:stretch>
        </p:blipFill>
        <p:spPr>
          <a:xfrm>
            <a:off x="8039919" y="4341515"/>
            <a:ext cx="648072" cy="39732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秀尔足球赛策划设计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2010/4—2010/7 北京、天津、青岛、大连、西安、上海、武汉、成都、广州、深圳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6350" y="-3810"/>
            <a:ext cx="9164955" cy="3972560"/>
            <a:chOff x="2665" y="652"/>
            <a:chExt cx="11305" cy="5122"/>
          </a:xfrm>
        </p:grpSpPr>
        <p:pic>
          <p:nvPicPr>
            <p:cNvPr id="15368" name="Picture 4" descr="C:\Users\Ronnie\Desktop\50U0.gif">
              <a:hlinkClick r:id="rId2" action="ppaction://hlinkfile"/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65" y="652"/>
              <a:ext cx="6823" cy="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0" name="Picture 7" descr="C:\Users\Ronnie\Desktop\24-16-54-31-690570922.jpg"/>
            <p:cNvPicPr>
              <a:picLocks noChangeAspect="1" noChangeArrowheads="1"/>
            </p:cNvPicPr>
            <p:nvPr/>
          </p:nvPicPr>
          <p:blipFill rotWithShape="1">
            <a:blip r:embed="rId4"/>
            <a:srcRect b="7546"/>
            <a:stretch>
              <a:fillRect/>
            </a:stretch>
          </p:blipFill>
          <p:spPr bwMode="auto">
            <a:xfrm>
              <a:off x="9476" y="652"/>
              <a:ext cx="4494" cy="2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9" name="Picture 5" descr="C:\Users\Ronnie\Desktop\20100523153147077101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65" y="3374"/>
              <a:ext cx="3555" cy="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6" name="Picture 2" descr="C:\Users\Ronnie\Desktop\24-16-55-43-422273074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220" y="3367"/>
              <a:ext cx="4160" cy="2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7" name="Picture 3" descr="C:\Users\Ronnie\Desktop\24-16-55-39-84242375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346" y="3354"/>
              <a:ext cx="3624" cy="2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65035" y1="18038" x2="65035" y2="18038"/>
                        <a14:foregroundMark x1="51948" y1="24387" x2="51948" y2="24387"/>
                        <a14:foregroundMark x1="37862" y1="27128" x2="37862" y2="27128"/>
                        <a14:foregroundMark x1="36464" y1="67100" x2="36464" y2="67100"/>
                        <a14:foregroundMark x1="40759" y1="58009" x2="40759" y2="58009"/>
                        <a14:foregroundMark x1="50450" y1="68398" x2="50450" y2="68398"/>
                        <a14:foregroundMark x1="60639" y1="67100" x2="60639" y2="67100"/>
                        <a14:foregroundMark x1="49550" y1="57287" x2="49550" y2="57287"/>
                        <a14:foregroundMark x1="66533" y1="64214" x2="66533" y2="64214"/>
                        <a14:foregroundMark x1="73327" y1="64214" x2="73327" y2="64214"/>
                        <a14:foregroundMark x1="79121" y1="64214" x2="79121" y2="64214"/>
                        <a14:foregroundMark x1="90210" y1="62915" x2="90210" y2="62915"/>
                        <a14:foregroundMark x1="87313" y1="65657" x2="87313" y2="65657"/>
                        <a14:foregroundMark x1="96503" y1="66378" x2="96503" y2="66378"/>
                        <a14:foregroundMark x1="23876" y1="66378" x2="23876" y2="66378"/>
                        <a14:foregroundMark x1="8292" y1="64214" x2="8292" y2="64214"/>
                        <a14:foregroundMark x1="13686" y1="70563" x2="13686" y2="70563"/>
                        <a14:foregroundMark x1="2997" y1="69841" x2="2997" y2="69841"/>
                        <a14:backgroundMark x1="66533" y1="41847" x2="66533" y2="41847"/>
                      </a14:backgroundRemoval>
                    </a14:imgEffect>
                  </a14:imgLayer>
                </a14:imgProps>
              </a:ext>
            </a:extLst>
          </a:blip>
          <a:srcRect b="23833"/>
          <a:stretch>
            <a:fillRect/>
          </a:stretch>
        </p:blipFill>
        <p:spPr>
          <a:xfrm>
            <a:off x="8025061" y="4370090"/>
            <a:ext cx="720080" cy="37970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印象奔驰 梅赛德斯-奔驰豪华MPV外交之夜策划设计</a:t>
            </a:r>
            <a:b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</a:b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2010/6/1   杭州 印象西湖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6985" y="-1270"/>
            <a:ext cx="9169400" cy="4046220"/>
            <a:chOff x="2668" y="706"/>
            <a:chExt cx="11404" cy="5030"/>
          </a:xfrm>
        </p:grpSpPr>
        <p:pic>
          <p:nvPicPr>
            <p:cNvPr id="39942" name="Picture 11" descr="DSC_022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68" y="706"/>
              <a:ext cx="3830" cy="2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3" name="Picture 12" descr="DSC_012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89" y="706"/>
              <a:ext cx="3797" cy="2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4" name="Picture 14" descr="DSC_02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68" y="3189"/>
              <a:ext cx="3830" cy="2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5" name="Picture 15" descr="DSC_047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89" y="3210"/>
              <a:ext cx="3797" cy="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7" name="Picture 17" descr="版式参考0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266" y="706"/>
              <a:ext cx="3804" cy="2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946" name="Picture 16" descr="DSC_046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267" y="3176"/>
              <a:ext cx="3805" cy="2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44086" y="4364404"/>
            <a:ext cx="727262" cy="439957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594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ADIDAS全新猎鹰球鞋体验活动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策划设计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2012/6—2012/7 上海、广州、北京、成都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7844" t="16743" r="22571" b="23983"/>
          <a:stretch>
            <a:fillRect/>
          </a:stretch>
        </p:blipFill>
        <p:spPr>
          <a:xfrm>
            <a:off x="8023156" y="4288175"/>
            <a:ext cx="749497" cy="52321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5080" y="-12065"/>
            <a:ext cx="9154795" cy="4069080"/>
            <a:chOff x="2700" y="675"/>
            <a:chExt cx="11152" cy="5350"/>
          </a:xfrm>
        </p:grpSpPr>
        <p:pic>
          <p:nvPicPr>
            <p:cNvPr id="22534" name="Picture 6" descr="C:\Users\Frank\Desktop\北京站照片\IMG_2894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0" y="675"/>
              <a:ext cx="4020" cy="2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5" name="Picture 7" descr="C:\Users\Frank\Desktop\北京站照片\IMG_0436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15" y="675"/>
              <a:ext cx="3587" cy="2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6" name="Picture 8" descr="C:\Users\Frank\Desktop\新建文件夹\SAM_159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278" y="675"/>
              <a:ext cx="3574" cy="2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7" name="Picture 9" descr="C:\Users\Frank\Desktop\新建文件夹\CIMG3268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700" y="3344"/>
              <a:ext cx="4049" cy="2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8" name="Picture 10" descr="C:\Users\Frank\Desktop\新建文件夹\SAM_169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28" y="3347"/>
              <a:ext cx="3574" cy="2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9" name="Picture 11" descr="C:\Users\Frank\Desktop\新建文件夹\SAM_1604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278" y="3344"/>
              <a:ext cx="3574" cy="2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金字塔PPT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5715"/>
            <a:ext cx="9144635" cy="5142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9345" y="1798955"/>
            <a:ext cx="3706495" cy="510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10000"/>
              </a:lnSpc>
            </a:pPr>
            <a:r>
              <a:rPr lang="zh-CN" altLang="en-US" sz="25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sym typeface="+mn-ea"/>
              </a:rPr>
              <a:t>合作品牌</a:t>
            </a:r>
            <a:endParaRPr lang="zh-CN" altLang="en-US" sz="25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063625" y="0"/>
            <a:ext cx="0" cy="224917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13" name="图片 1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805" y="4171950"/>
            <a:ext cx="37903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保时捷赛道体验日  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8415" y="-2540"/>
            <a:ext cx="9175115" cy="4051935"/>
            <a:chOff x="1350" y="-4448"/>
            <a:chExt cx="11349" cy="5011"/>
          </a:xfrm>
        </p:grpSpPr>
        <p:pic>
          <p:nvPicPr>
            <p:cNvPr id="96260" name="Picture 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3" t="7954" r="5663" b="8368"/>
            <a:stretch>
              <a:fillRect/>
            </a:stretch>
          </p:blipFill>
          <p:spPr bwMode="auto">
            <a:xfrm>
              <a:off x="1350" y="-4448"/>
              <a:ext cx="3816" cy="2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61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9" t="8080" r="4140" b="6924"/>
            <a:stretch>
              <a:fillRect/>
            </a:stretch>
          </p:blipFill>
          <p:spPr bwMode="auto">
            <a:xfrm>
              <a:off x="5166" y="-4448"/>
              <a:ext cx="3816" cy="2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62" name="Picture 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7" t="8089" r="7558" b="6827"/>
            <a:stretch>
              <a:fillRect/>
            </a:stretch>
          </p:blipFill>
          <p:spPr bwMode="auto">
            <a:xfrm>
              <a:off x="1360" y="-1944"/>
              <a:ext cx="3816" cy="2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63" name="Picture 7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62" t="8089" r="5487" b="11554"/>
            <a:stretch>
              <a:fillRect/>
            </a:stretch>
          </p:blipFill>
          <p:spPr bwMode="auto">
            <a:xfrm>
              <a:off x="5176" y="-1944"/>
              <a:ext cx="3816" cy="2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9" y="-1941"/>
              <a:ext cx="3771" cy="250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/>
            <a:srcRect l="7614" t="8940" r="4056" b="11869"/>
            <a:stretch>
              <a:fillRect/>
            </a:stretch>
          </p:blipFill>
          <p:spPr>
            <a:xfrm>
              <a:off x="8971" y="-4448"/>
              <a:ext cx="3729" cy="2504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3807" r="24072" b="7184"/>
          <a:stretch>
            <a:fillRect/>
          </a:stretch>
        </p:blipFill>
        <p:spPr>
          <a:xfrm>
            <a:off x="8188960" y="4294505"/>
            <a:ext cx="437515" cy="5226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" name="图片 2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6350"/>
            <a:ext cx="9146540" cy="51441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270" y="-21590"/>
            <a:ext cx="9206865" cy="4093516"/>
            <a:chOff x="2769" y="682"/>
            <a:chExt cx="11213" cy="4985"/>
          </a:xfrm>
        </p:grpSpPr>
        <p:pic>
          <p:nvPicPr>
            <p:cNvPr id="9933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4" t="9306" r="7545" b="14265"/>
            <a:stretch>
              <a:fillRect/>
            </a:stretch>
          </p:blipFill>
          <p:spPr bwMode="auto">
            <a:xfrm>
              <a:off x="2769" y="682"/>
              <a:ext cx="5742" cy="2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3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" t="4430" r="3999" b="2557"/>
            <a:stretch>
              <a:fillRect/>
            </a:stretch>
          </p:blipFill>
          <p:spPr bwMode="auto">
            <a:xfrm>
              <a:off x="8497" y="3667"/>
              <a:ext cx="2721" cy="1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3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" y="3543"/>
              <a:ext cx="2826" cy="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3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2" t="5246" r="3528" b="9373"/>
            <a:stretch>
              <a:fillRect/>
            </a:stretch>
          </p:blipFill>
          <p:spPr bwMode="auto">
            <a:xfrm>
              <a:off x="2771" y="3670"/>
              <a:ext cx="5740" cy="1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35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3" t="8633" r="3831" b="5605"/>
            <a:stretch>
              <a:fillRect/>
            </a:stretch>
          </p:blipFill>
          <p:spPr bwMode="auto">
            <a:xfrm>
              <a:off x="8497" y="682"/>
              <a:ext cx="5431" cy="29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文本框 6"/>
          <p:cNvSpPr txBox="1"/>
          <p:nvPr/>
        </p:nvSpPr>
        <p:spPr>
          <a:xfrm>
            <a:off x="217805" y="4171950"/>
            <a:ext cx="379031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  <a:sym typeface="+mn-ea"/>
              </a:rPr>
              <a:t>保时捷“寻梦徽州”试驾 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3807" r="24072" b="7184"/>
          <a:stretch>
            <a:fillRect/>
          </a:stretch>
        </p:blipFill>
        <p:spPr>
          <a:xfrm>
            <a:off x="8188960" y="4294505"/>
            <a:ext cx="437515" cy="5226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840" y="1699260"/>
            <a:ext cx="358457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5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资源介绍</a:t>
            </a:r>
            <a:endParaRPr lang="zh-CN" altLang="en-US" sz="2500" b="1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sym typeface="+mn-ea"/>
              </a:rPr>
              <a:t>INTRODUCTION OF</a:t>
            </a:r>
            <a:endParaRPr lang="en-US" altLang="zh-CN" sz="25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  <a:sym typeface="+mn-ea"/>
            </a:endParaRPr>
          </a:p>
          <a:p>
            <a:pPr algn="l"/>
            <a:r>
              <a:rPr lang="en-US" altLang="zh-CN" sz="2500" b="1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  <a:sym typeface="+mn-ea"/>
              </a:rPr>
              <a:t>RESOURCES</a:t>
            </a:r>
            <a:endParaRPr lang="en-US" altLang="zh-CN" sz="25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3" name="Picture 2" descr="08-7-10奥迪奥运倒计时品牌体验_1385"/>
          <p:cNvPicPr>
            <a:picLocks noChangeAspect="1" noChangeArrowheads="1"/>
          </p:cNvPicPr>
          <p:nvPr/>
        </p:nvPicPr>
        <p:blipFill>
          <a:blip r:embed="rId2" cstate="print"/>
          <a:srcRect l="24178" t="6755" r="18997"/>
          <a:stretch>
            <a:fillRect/>
          </a:stretch>
        </p:blipFill>
        <p:spPr bwMode="auto">
          <a:xfrm>
            <a:off x="6492875" y="1590040"/>
            <a:ext cx="2193925" cy="249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113790" y="1080770"/>
            <a:ext cx="4125516" cy="33026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培训及赛历：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6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年专业赛车经验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,10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年高级驾控教官、车队领队经验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参与执行各类汽车品牌动态驾控环节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300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余场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工作作风严谨，管理经验丰富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活动经历：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2007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                锐志全国大型巡回试驾会                         领队教官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~6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全驱全能斯巴鲁华东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18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城市品鉴之旅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5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 开启捷豹新时代全系列上海试驾会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                凯迪拉克极致动力尊驾营试驾会 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B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线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3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 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G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情由我高尔夫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GTI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上市上海试驾会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                 一汽丰田锐志 锐不可挡 试驾会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                 起亚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K5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精英格调全国巡游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12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阿斯顿马丁超跑上海试驾会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 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4--10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一汽丰田普锐斯全国试驾会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  沃尔沃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V40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全国经销商培训 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【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上海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】     </a:t>
            </a:r>
            <a:r>
              <a:rPr lang="en-US" altLang="zh-TW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5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  奥迪东区试驾会              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 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12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斯柯达野帝纵贯中国行    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领队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  丰田汽车 探秘双擎之旅                          明星教官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4---11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东风本田驾悦体验营        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主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</a:t>
            </a:r>
            <a:endParaRPr lang="zh-TW" altLang="en-US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6-9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奔驰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AMG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全国试驾会       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10</a:t>
            </a:r>
            <a:r>
              <a:rPr lang="zh-TW" altLang="en-US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月          福特全新野马全国培训                           </a:t>
            </a:r>
            <a:r>
              <a:rPr lang="zh-TW" altLang="en-US" sz="1000" dirty="0" smtClean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教官</a:t>
            </a:r>
            <a:endParaRPr lang="zh-TW" altLang="en-US" sz="1000" dirty="0" smtClean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92875" y="1080770"/>
            <a:ext cx="1490980" cy="287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HYDaHeiJ"/>
                <a:sym typeface="Arial" pitchFamily="34" charset="0"/>
              </a:rPr>
              <a:t>首席教官  张文明 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HYDaHeiJ"/>
              <a:sym typeface="Arial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63625" y="-9525"/>
            <a:ext cx="0" cy="748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13790" y="328295"/>
            <a:ext cx="1689100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车手介绍</a:t>
            </a:r>
            <a:endParaRPr lang="en-US" altLang="zh-CN" sz="20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3790" y="1080770"/>
            <a:ext cx="4286250" cy="36074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培训及赛历：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2005年参加中国汽车运动联合会颁发的D级运动执照培训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4年专业赛车经验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8年高级驾控教官、车队领队经验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参与执行各类汽车品牌动态驾控环节200余场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活动经历：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2009年            科鲁兹上海体育馆试驾会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2009年1-5月   斯巴鲁2009华东品鉴会（18城市）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2009年5-6月   新君威“别克天下第一S弯挑战赛”C线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2010-2014年   别克S弯挑战赛  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凯迪拉克极致动力尊驾营试驾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Acura全国巡回贵宾试驾体验会                     特技教官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            奔驰唯雅诺 媒体上市发布会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2012年12月    阿斯顿马丁超跑上海试驾会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2013年3月      凯迪拉克XTS上市培训                                   主教官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2013年4月      沃尔沃V40全国经销商培训 【上海】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2013年5月      奥迪华东区动感之夜 车舞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2014年5月      奔驰AMG上海F1试驾会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2014年7月      凯迪拉克ATS挑战赛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2014年7月      凯迪拉克V Lab动力体验日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           别克S弯挑战赛   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2014年7月      新蒙迪欧科技安全体验营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2014年10月    别克解密51区总决赛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92875" y="1080770"/>
            <a:ext cx="1177044" cy="287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HYDaHeiJ"/>
                <a:sym typeface="Arial" pitchFamily="34" charset="0"/>
              </a:rPr>
              <a:t>孙君华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HYDaHeiJ"/>
              <a:sym typeface="Arial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63625" y="-9525"/>
            <a:ext cx="0" cy="748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13790" y="328295"/>
            <a:ext cx="1689100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车手介绍</a:t>
            </a:r>
            <a:endParaRPr lang="en-US" altLang="zh-CN" sz="20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6" name="Picture 9" descr="056_副本"/>
          <p:cNvPicPr>
            <a:picLocks noChangeAspect="1" noChangeArrowheads="1"/>
          </p:cNvPicPr>
          <p:nvPr/>
        </p:nvPicPr>
        <p:blipFill>
          <a:blip r:embed="rId2"/>
          <a:srcRect l="2104" t="1322" r="3634" b="18731"/>
          <a:stretch>
            <a:fillRect/>
          </a:stretch>
        </p:blipFill>
        <p:spPr bwMode="auto">
          <a:xfrm>
            <a:off x="6492875" y="1590040"/>
            <a:ext cx="2190750" cy="2496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3790" y="1080770"/>
            <a:ext cx="5215890" cy="36074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培训及赛历：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2005年参加中国汽车运动联合会颁发的D级运动执照培训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7年高级驾控教官、车队领队经验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参与执行各类汽车品牌动态驾控环节150余场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活动经历：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2009年5-6月               新君威“别克天下第一S弯挑战赛”云南总决赛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            凯迪拉克极致动力尊驾营 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            本田阿库拉全国巡回贵宾试驾体验会                      特技教官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                        大众途观创意工坊 16 场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                        马自达3星骋微笑的马自达大型试驾会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                        福特ST 拜师争锋赛          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2013年5月                   奥迪Q3上市会区域站 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2013年6月                   雪铁龙C4L百米加速赛及C5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2013年6月                   雪铁龙全国经销商培训网络直播培训                      特邀嘉宾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                        上海市交通安全日特邀安全培训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                        奥迪Q系类全系江苏站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                        雷诺新风朗挑战赛           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                        壹基金慈善明星赛                                                 明星教官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2014年3月                   中国达人秀野帝         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2014年4月                   丰田双擎之旅                                                       明星教官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2014年7月                   凯迪拉克ATS挑战赛          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2014年7月                   凯迪拉克V Lab动力体验日  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2014年10月                 福特全新野马全国培训 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92875" y="1080770"/>
            <a:ext cx="1177044" cy="287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HYDaHeiJ"/>
                <a:sym typeface="Arial" pitchFamily="34" charset="0"/>
              </a:rPr>
              <a:t>沈毅加 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HYDaHeiJ"/>
              <a:sym typeface="Arial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63625" y="-9525"/>
            <a:ext cx="0" cy="748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13790" y="328295"/>
            <a:ext cx="1689100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车手介绍</a:t>
            </a:r>
            <a:endParaRPr lang="en-US" altLang="zh-CN" sz="20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5" name="Picture 2" descr="2"/>
          <p:cNvPicPr>
            <a:picLocks noChangeAspect="1" noChangeArrowheads="1"/>
          </p:cNvPicPr>
          <p:nvPr/>
        </p:nvPicPr>
        <p:blipFill>
          <a:blip r:embed="rId2"/>
          <a:srcRect l="7734" t="2147" r="10461" b="19161"/>
          <a:stretch>
            <a:fillRect/>
          </a:stretch>
        </p:blipFill>
        <p:spPr bwMode="auto">
          <a:xfrm>
            <a:off x="6492875" y="1590040"/>
            <a:ext cx="2209800" cy="251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3790" y="1080770"/>
            <a:ext cx="4421033" cy="33026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特点：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5年专业赛车经验,8年高级驾控教官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参与执行各类汽车品牌动态驾控环节300余场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工作作风严谨，管理经验丰富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活动经历：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2005-2006年   POLO CUP新人挑战赛亚军、季军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拥有中国汽车运动联合会颁发的D级运动执照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2007年                雷克萨斯全国试驾活动试驾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2007年                奔驰F1- AMG Test Drive试驾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2008年8月           宝马上海国际赛车场试驾会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2009年1月-5月   斯巴鲁2009华东品鉴会（18城市）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2009-2012年    “别克S弯挑战赛”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    Acura全国巡回贵宾试驾体验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                凯迪拉克极致动力尊驾营试驾会 B线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2011年3~10月    别克S弯挑战赛                                              领队 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2012年12月         阿斯顿马丁上海试驾会                                  教官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2013年5月           奥迪汽车东区试驾和车舞表演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2014年6月           大众朗静全国媒体上海试驾会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                别克S弯挑战赛                                              领队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2014年10月         别克解密51区总决赛                                        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92875" y="1080770"/>
            <a:ext cx="1177044" cy="287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HYDaHeiJ"/>
                <a:sym typeface="Arial" pitchFamily="34" charset="0"/>
              </a:rPr>
              <a:t>张治国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HYDaHeiJ"/>
              <a:sym typeface="Arial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63625" y="-9525"/>
            <a:ext cx="0" cy="748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13790" y="328295"/>
            <a:ext cx="1689100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车手介绍</a:t>
            </a:r>
            <a:endParaRPr lang="en-US" altLang="zh-CN" sz="20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6" name="Picture 10" descr="3"/>
          <p:cNvPicPr>
            <a:picLocks noChangeAspect="1" noChangeArrowheads="1"/>
          </p:cNvPicPr>
          <p:nvPr/>
        </p:nvPicPr>
        <p:blipFill>
          <a:blip r:embed="rId2"/>
          <a:srcRect l="5622" t="4800" r="6847" b="20233"/>
          <a:stretch>
            <a:fillRect/>
          </a:stretch>
        </p:blipFill>
        <p:spPr bwMode="auto">
          <a:xfrm>
            <a:off x="6492875" y="1590040"/>
            <a:ext cx="2224405" cy="2529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13790" y="1080770"/>
            <a:ext cx="5317629" cy="39427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l">
              <a:spcBef>
                <a:spcPct val="20000"/>
              </a:spcBef>
              <a:buFontTx/>
              <a:buNone/>
            </a:pP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sym typeface="Arial" pitchFamily="34" charset="0"/>
              </a:rPr>
              <a:t>培训及赛历：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sym typeface="Arial" pitchFamily="34" charset="0"/>
            </a:endParaRPr>
          </a:p>
          <a:p>
            <a:pPr algn="l">
              <a:spcBef>
                <a:spcPct val="20000"/>
              </a:spcBef>
              <a:buFontTx/>
              <a:buNone/>
            </a:pP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sym typeface="Arial" pitchFamily="34" charset="0"/>
              </a:rPr>
              <a:t>参加中国汽车运动联合会颁发的拉力赛车运动执照培训</a:t>
            </a: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sym typeface="Arial" pitchFamily="34" charset="0"/>
            </a:endParaRPr>
          </a:p>
          <a:p>
            <a:pPr algn="l"/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sym typeface="Arial" pitchFamily="34" charset="0"/>
            </a:endParaRPr>
          </a:p>
          <a:p>
            <a:pPr algn="l"/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2010年3-5月         凯迪拉克极致动力尊驾营试驾会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2010年3月            G情由我高尔夫GTI上市上海试驾会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2010年4-6月         上海大众途观上海松江试驾会    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2010年7月            上海通用汽车全系列品牌上海F1赛车场试驾会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2010年11月          奔驰全系列苏州试驾会                                       领队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2011年2月            起亚K5精英格调全国巡游活动   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2011年3月            标致408上海试驾会                                           教官       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2011年9月            一汽丰田全新锐志【锐不可挡】试驾会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2011年4--10月     别克S弯挑战赛C线                                             教官       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                 别克S弯挑战赛B线                                             领队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2012年6月           雪佛兰迈锐宝上海试驾会                                    教官 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2012年8月           天马山赛车场‘天马论驾’ 别克赛道体验日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2012年11月         全新奔驰B级全国试驾会东区      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2013年5月           广汽丰田尊享乐购体验营                                     教官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2013年5月           奥迪Q3试驾会【合肥郑州】       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2013年6月           雪佛兰操控王挑战赛                                            教官      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 2013年12月        斯柯达野帝纵观中国行                                        教官                 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                别克S弯挑战赛                                                    领队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2014年10月         别克解密51区总决赛                                           教官</a:t>
            </a: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br>
              <a:rPr lang="en-US" altLang="zh-TW" sz="1000" dirty="0">
                <a:ln w="50800"/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</a:br>
            <a:endParaRPr lang="en-US" altLang="zh-TW" sz="1000" dirty="0">
              <a:ln w="50800"/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92875" y="1080770"/>
            <a:ext cx="1177044" cy="2870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HYDaHeiJ"/>
                <a:sym typeface="Arial" pitchFamily="34" charset="0"/>
              </a:rPr>
              <a:t>赵靖</a:t>
            </a:r>
            <a:endParaRPr kumimoji="1"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HYDaHeiJ"/>
              <a:sym typeface="Arial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63625" y="-9525"/>
            <a:ext cx="0" cy="74866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113790" y="328295"/>
            <a:ext cx="1689100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车手介绍</a:t>
            </a:r>
            <a:endParaRPr lang="en-US" altLang="zh-CN" sz="2000" b="1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pic>
        <p:nvPicPr>
          <p:cNvPr id="8" name="Picture 13" descr="GCFZ17JTCYOP}(CCFP]5NSI"/>
          <p:cNvPicPr>
            <a:picLocks noChangeAspect="1" noChangeArrowheads="1"/>
          </p:cNvPicPr>
          <p:nvPr/>
        </p:nvPicPr>
        <p:blipFill>
          <a:blip r:embed="rId2"/>
          <a:srcRect t="2393" b="19146"/>
          <a:stretch>
            <a:fillRect/>
          </a:stretch>
        </p:blipFill>
        <p:spPr bwMode="auto">
          <a:xfrm>
            <a:off x="6492875" y="1590040"/>
            <a:ext cx="2204720" cy="2498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1" name="文本框 20"/>
          <p:cNvSpPr txBox="1">
            <a:spLocks noChangeArrowheads="1"/>
          </p:cNvSpPr>
          <p:nvPr/>
        </p:nvSpPr>
        <p:spPr bwMode="auto">
          <a:xfrm>
            <a:off x="246311" y="4312394"/>
            <a:ext cx="3528392" cy="6858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  <a:lvl2pPr marL="742950" indent="-285750"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1143000" indent="-228600"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600200" indent="-228600"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2057400" indent="-228600"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41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联系我们</a:t>
            </a:r>
            <a:r>
              <a:rPr lang="en-US" altLang="zh-CN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:</a:t>
            </a:r>
            <a:endParaRPr lang="en-US" altLang="zh-CN" sz="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公司地</a:t>
            </a:r>
            <a:r>
              <a: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址：</a:t>
            </a: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上海市静安区常德路（德安大厦）</a:t>
            </a:r>
            <a:r>
              <a:rPr lang="en-US" altLang="zh-CN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814</a:t>
            </a: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号</a:t>
            </a:r>
            <a:r>
              <a:rPr lang="en-US" altLang="zh-CN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403-404</a:t>
            </a: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室</a:t>
            </a:r>
            <a:endParaRPr lang="zh-CN" altLang="en-US" sz="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A</a:t>
            </a:r>
            <a:r>
              <a:rPr lang="en-US" altLang="zh-CN" sz="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dd</a:t>
            </a: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：</a:t>
            </a:r>
            <a:r>
              <a:rPr altLang="zh-CN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Room 403-404,Block A,NO.814,Changde Road,Jing'an district,Shanghai</a:t>
            </a:r>
            <a:endParaRPr altLang="zh-CN" sz="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  <a:p>
            <a:pPr>
              <a:lnSpc>
                <a:spcPct val="150000"/>
              </a:lnSpc>
            </a:pPr>
            <a:r>
              <a:rPr lang="zh-CN" altLang="en-US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联系人：王涛（先生）  </a:t>
            </a:r>
            <a:r>
              <a:rPr lang="en-US" altLang="zh-CN" sz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黑体"/>
              </a:rPr>
              <a:t>136-8182-2978</a:t>
            </a:r>
            <a:endParaRPr lang="en-US" altLang="zh-CN" sz="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  <a:cs typeface="黑体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73145" y="2063750"/>
            <a:ext cx="2000250" cy="556895"/>
            <a:chOff x="5110" y="3116"/>
            <a:chExt cx="3150" cy="877"/>
          </a:xfrm>
        </p:grpSpPr>
        <p:cxnSp>
          <p:nvCxnSpPr>
            <p:cNvPr id="6" name="直线连接符 5"/>
            <p:cNvCxnSpPr/>
            <p:nvPr/>
          </p:nvCxnSpPr>
          <p:spPr>
            <a:xfrm flipV="1">
              <a:off x="5296" y="3945"/>
              <a:ext cx="2778" cy="3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2">
                      <a:lumMod val="75000"/>
                    </a:schemeClr>
                  </a:gs>
                  <a:gs pos="31000">
                    <a:srgbClr val="FFFF00"/>
                  </a:gs>
                  <a:gs pos="65000">
                    <a:srgbClr val="99BA10"/>
                  </a:gs>
                </a:gsLst>
                <a:lin ang="0" scaled="1"/>
                <a:tileRect/>
              </a:gra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矩形 6"/>
            <p:cNvSpPr>
              <a:spLocks noChangeArrowheads="1"/>
            </p:cNvSpPr>
            <p:nvPr/>
          </p:nvSpPr>
          <p:spPr bwMode="auto">
            <a:xfrm>
              <a:off x="5110" y="3116"/>
              <a:ext cx="3150" cy="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71" tIns="34285" rIns="68571" bIns="34285">
              <a:spAutoFit/>
            </a:bodyPr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charset="0"/>
                  <a:ea typeface="微软雅黑" charset="0"/>
                  <a:cs typeface="微软雅黑" charset="0"/>
                </a:rPr>
                <a:t>THANKS!</a:t>
              </a:r>
              <a:endParaRPr lang="en-US" altLang="zh-CN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2205" y="1661160"/>
            <a:ext cx="6232525" cy="1501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5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组织架构</a:t>
            </a:r>
            <a:endParaRPr lang="en-US" altLang="zh-CN" sz="250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5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ORGANIZATIONAL</a:t>
            </a:r>
            <a:endParaRPr lang="en-US" altLang="zh-CN" sz="250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  <a:p>
            <a:pPr algn="l">
              <a:lnSpc>
                <a:spcPct val="110000"/>
              </a:lnSpc>
            </a:pPr>
            <a:r>
              <a:rPr lang="en-US" altLang="zh-CN" sz="25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charset="0"/>
                <a:ea typeface="微软雅黑" charset="0"/>
              </a:rPr>
              <a:t>STRUCTURE</a:t>
            </a:r>
            <a:endParaRPr lang="en-US" altLang="zh-CN" sz="250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noFill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charset="0"/>
              <a:ea typeface="微软雅黑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63625" y="0"/>
            <a:ext cx="0" cy="304101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3" name="图片 2" descr="20160309添加图表-01"/>
          <p:cNvPicPr>
            <a:picLocks noChangeAspect="1"/>
          </p:cNvPicPr>
          <p:nvPr/>
        </p:nvPicPr>
        <p:blipFill>
          <a:blip r:embed="rId2"/>
          <a:srcRect t="8583" b="2799"/>
          <a:stretch>
            <a:fillRect/>
          </a:stretch>
        </p:blipFill>
        <p:spPr>
          <a:xfrm>
            <a:off x="26670" y="389255"/>
            <a:ext cx="9070340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5" name="图片 4" descr="20160309添加图表-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19050"/>
            <a:ext cx="9070340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0"/>
            <a:ext cx="9146540" cy="5144135"/>
          </a:xfrm>
          <a:prstGeom prst="rect">
            <a:avLst/>
          </a:prstGeom>
        </p:spPr>
      </p:pic>
      <p:pic>
        <p:nvPicPr>
          <p:cNvPr id="5" name="图片 4" descr="20160309添加图表-02"/>
          <p:cNvPicPr>
            <a:picLocks noChangeAspect="1"/>
          </p:cNvPicPr>
          <p:nvPr/>
        </p:nvPicPr>
        <p:blipFill>
          <a:blip r:embed="rId2"/>
          <a:srcRect l="8130" t="1952" r="8020" b="7613"/>
          <a:stretch>
            <a:fillRect/>
          </a:stretch>
        </p:blipFill>
        <p:spPr>
          <a:xfrm>
            <a:off x="818515" y="238125"/>
            <a:ext cx="7644765" cy="4640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-122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-122"/>
            <a:sym typeface="Gill Sans" charset="0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8483</Words>
  <Application>Kingsoft Office WPP</Application>
  <PresentationFormat>全屏显示(16:9)</PresentationFormat>
  <Paragraphs>366</Paragraphs>
  <Slides>58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58</vt:i4>
      </vt:variant>
    </vt:vector>
  </HeadingPairs>
  <TitlesOfParts>
    <vt:vector size="61" baseType="lpstr">
      <vt:lpstr>4_主题1</vt:lpstr>
      <vt:lpstr>自定义设计</vt:lpstr>
      <vt:lpstr>8_Office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jessie.zhang</dc:creator>
  <cp:lastModifiedBy>Administrator</cp:lastModifiedBy>
  <cp:revision>482</cp:revision>
  <dcterms:created xsi:type="dcterms:W3CDTF">2013-01-18T07:30:00Z</dcterms:created>
  <dcterms:modified xsi:type="dcterms:W3CDTF">2016-03-22T08:13:36Z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